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4.svg" ContentType="image/svg+xml"/>
  <Override PartName="/ppt/media/image2.svg" ContentType="image/svg+xml"/>
  <Override PartName="/ppt/media/image29.svg" ContentType="image/svg+xml"/>
  <Override PartName="/ppt/media/image5.svg" ContentType="image/svg+xml"/>
  <Override PartName="/ppt/media/image5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1" r:id="rId13"/>
    <p:sldId id="272" r:id="rId14"/>
    <p:sldId id="292" r:id="rId15"/>
    <p:sldId id="293" r:id="rId16"/>
    <p:sldId id="265" r:id="rId17"/>
    <p:sldId id="270" r:id="rId18"/>
    <p:sldId id="294" r:id="rId19"/>
    <p:sldId id="325" r:id="rId20"/>
    <p:sldId id="278" r:id="rId21"/>
    <p:sldId id="273" r:id="rId22"/>
    <p:sldId id="274" r:id="rId23"/>
    <p:sldId id="275" r:id="rId24"/>
    <p:sldId id="277" r:id="rId25"/>
    <p:sldId id="310" r:id="rId26"/>
    <p:sldId id="311" r:id="rId27"/>
    <p:sldId id="279" r:id="rId28"/>
    <p:sldId id="266" r:id="rId29"/>
    <p:sldId id="276" r:id="rId30"/>
    <p:sldId id="323" r:id="rId31"/>
    <p:sldId id="324" r:id="rId32"/>
    <p:sldId id="267" r:id="rId33"/>
    <p:sldId id="268" r:id="rId34"/>
    <p:sldId id="314" r:id="rId35"/>
    <p:sldId id="280" r:id="rId36"/>
    <p:sldId id="269" r:id="rId37"/>
    <p:sldId id="315" r:id="rId38"/>
    <p:sldId id="316" r:id="rId39"/>
    <p:sldId id="281" r:id="rId40"/>
    <p:sldId id="346" r:id="rId41"/>
    <p:sldId id="347" r:id="rId42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0" userDrawn="1">
          <p15:clr>
            <a:srgbClr val="A4A3A4"/>
          </p15:clr>
        </p15:guide>
        <p15:guide id="2" pos="3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0"/>
        <p:guide pos="397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gs" Target="tags/tag369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0.wmf"/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7" Type="http://schemas.openxmlformats.org/officeDocument/2006/relationships/image" Target="../media/image22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Relationship Id="rId3" Type="http://schemas.openxmlformats.org/officeDocument/2006/relationships/image" Target="../media/image11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image" Target="../media/image2.svg"/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4" Type="http://schemas.openxmlformats.org/officeDocument/2006/relationships/tags" Target="../tags/tag29.xml"/><Relationship Id="rId23" Type="http://schemas.openxmlformats.org/officeDocument/2006/relationships/tags" Target="../tags/tag28.xml"/><Relationship Id="rId22" Type="http://schemas.openxmlformats.org/officeDocument/2006/relationships/tags" Target="../tags/tag27.xml"/><Relationship Id="rId21" Type="http://schemas.openxmlformats.org/officeDocument/2006/relationships/tags" Target="../tags/tag26.xml"/><Relationship Id="rId20" Type="http://schemas.openxmlformats.org/officeDocument/2006/relationships/tags" Target="../tags/tag25.xml"/><Relationship Id="rId2" Type="http://schemas.openxmlformats.org/officeDocument/2006/relationships/tags" Target="../tags/tag7.xml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image" Target="../media/image2.svg"/><Relationship Id="rId6" Type="http://schemas.openxmlformats.org/officeDocument/2006/relationships/image" Target="../media/image1.png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5" Type="http://schemas.openxmlformats.org/officeDocument/2006/relationships/tags" Target="../tags/tag108.xml"/><Relationship Id="rId24" Type="http://schemas.openxmlformats.org/officeDocument/2006/relationships/tags" Target="../tags/tag107.xml"/><Relationship Id="rId23" Type="http://schemas.openxmlformats.org/officeDocument/2006/relationships/tags" Target="../tags/tag106.xml"/><Relationship Id="rId22" Type="http://schemas.openxmlformats.org/officeDocument/2006/relationships/tags" Target="../tags/tag105.xml"/><Relationship Id="rId21" Type="http://schemas.openxmlformats.org/officeDocument/2006/relationships/tags" Target="../tags/tag104.xml"/><Relationship Id="rId20" Type="http://schemas.openxmlformats.org/officeDocument/2006/relationships/tags" Target="../tags/tag103.xml"/><Relationship Id="rId2" Type="http://schemas.openxmlformats.org/officeDocument/2006/relationships/tags" Target="../tags/tag85.xml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458085" y="2004695"/>
            <a:ext cx="7322185" cy="785495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400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图文框 3"/>
          <p:cNvSpPr/>
          <p:nvPr userDrawn="1"/>
        </p:nvSpPr>
        <p:spPr>
          <a:xfrm>
            <a:off x="0" y="0"/>
            <a:ext cx="12187555" cy="6875145"/>
          </a:xfrm>
          <a:prstGeom prst="frame">
            <a:avLst>
              <a:gd name="adj1" fmla="val 8247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2042160" y="1640840"/>
            <a:ext cx="7919720" cy="3122295"/>
          </a:xfrm>
          <a:prstGeom prst="rect">
            <a:avLst/>
          </a:prstGeom>
          <a:noFill/>
          <a:ln w="381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5445" y="3620770"/>
            <a:ext cx="4932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命题类作品第一题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热辐射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25650" y="3185795"/>
            <a:ext cx="9525" cy="170180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8" name="图片 7" descr="3b32313535353137393bb2a8c0cb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080000">
            <a:off x="652780" y="3030220"/>
            <a:ext cx="2255520" cy="2255520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>
            <p:custDataLst>
              <p:tags r:id="rId8"/>
            </p:custDataLst>
          </p:nvPr>
        </p:nvCxnSpPr>
        <p:spPr>
          <a:xfrm>
            <a:off x="9973310" y="1583690"/>
            <a:ext cx="1270" cy="197104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" name="图片 10" descr="3b32313535353137393bb2a8c0cb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080000">
            <a:off x="9528175" y="815340"/>
            <a:ext cx="2167255" cy="2167255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4116070" y="4586605"/>
            <a:ext cx="4079240" cy="50546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2023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年北京市大学生物理实验竞赛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图文框 7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87555" cy="6875145"/>
          </a:xfrm>
          <a:prstGeom prst="frame">
            <a:avLst>
              <a:gd name="adj1" fmla="val 8247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1523117" y="2167890"/>
            <a:ext cx="3175248" cy="1599995"/>
            <a:chOff x="2667" y="3032"/>
            <a:chExt cx="5000" cy="2520"/>
          </a:xfrm>
        </p:grpSpPr>
        <p:sp>
          <p:nvSpPr>
            <p:cNvPr id="9" name="文本框 8"/>
            <p:cNvSpPr txBox="1"/>
            <p:nvPr userDrawn="1"/>
          </p:nvSpPr>
          <p:spPr>
            <a:xfrm>
              <a:off x="2875" y="3032"/>
              <a:ext cx="4792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6000" b="1">
                  <a:solidFill>
                    <a:schemeClr val="accent1">
                      <a:lumMod val="5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目</a:t>
              </a:r>
              <a:r>
                <a:rPr lang="en-US" altLang="zh-CN" sz="6000" b="1">
                  <a:solidFill>
                    <a:schemeClr val="accent1">
                      <a:lumMod val="5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  </a:t>
              </a:r>
              <a:r>
                <a:rPr lang="zh-CN" altLang="en-US" sz="6000" b="1">
                  <a:solidFill>
                    <a:schemeClr val="accent1">
                      <a:lumMod val="5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录</a:t>
              </a:r>
              <a:endParaRPr lang="zh-CN" altLang="en-US" sz="6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44" name="文本框 43"/>
            <p:cNvSpPr txBox="1"/>
            <p:nvPr userDrawn="1">
              <p:custDataLst>
                <p:tags r:id="rId6"/>
              </p:custDataLst>
            </p:nvPr>
          </p:nvSpPr>
          <p:spPr>
            <a:xfrm>
              <a:off x="2667" y="4970"/>
              <a:ext cx="4465" cy="58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algn="ctr"/>
              <a:r>
                <a:rPr lang="en-US" altLang="zh-CN" dirty="0">
                  <a:solidFill>
                    <a:srgbClr val="093862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CONTENTS</a:t>
              </a:r>
              <a:endParaRPr lang="zh-CN" altLang="en-US" dirty="0">
                <a:solidFill>
                  <a:srgbClr val="093862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5877560" y="1367790"/>
            <a:ext cx="4025520" cy="4283879"/>
            <a:chOff x="10320" y="1782"/>
            <a:chExt cx="4888" cy="5919"/>
          </a:xfrm>
        </p:grpSpPr>
        <p:sp>
          <p:nvSpPr>
            <p:cNvPr id="24" name="矩形 23"/>
            <p:cNvSpPr/>
            <p:nvPr userDrawn="1">
              <p:custDataLst>
                <p:tags r:id="rId7"/>
              </p:custDataLst>
            </p:nvPr>
          </p:nvSpPr>
          <p:spPr>
            <a:xfrm>
              <a:off x="11289" y="1782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研究背景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6" name="矩形 25"/>
            <p:cNvSpPr/>
            <p:nvPr userDrawn="1">
              <p:custDataLst>
                <p:tags r:id="rId8"/>
              </p:custDataLst>
            </p:nvPr>
          </p:nvSpPr>
          <p:spPr>
            <a:xfrm>
              <a:off x="10393" y="1782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框 26"/>
            <p:cNvSpPr txBox="1"/>
            <p:nvPr userDrawn="1">
              <p:custDataLst>
                <p:tags r:id="rId9"/>
              </p:custDataLst>
            </p:nvPr>
          </p:nvSpPr>
          <p:spPr>
            <a:xfrm>
              <a:off x="10324" y="1798"/>
              <a:ext cx="860" cy="6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 userDrawn="1">
              <p:custDataLst>
                <p:tags r:id="rId10"/>
              </p:custDataLst>
            </p:nvPr>
          </p:nvSpPr>
          <p:spPr>
            <a:xfrm>
              <a:off x="10393" y="2646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 userDrawn="1">
              <p:custDataLst>
                <p:tags r:id="rId11"/>
              </p:custDataLst>
            </p:nvPr>
          </p:nvSpPr>
          <p:spPr>
            <a:xfrm>
              <a:off x="10324" y="2662"/>
              <a:ext cx="860" cy="6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 userDrawn="1">
              <p:custDataLst>
                <p:tags r:id="rId12"/>
              </p:custDataLst>
            </p:nvPr>
          </p:nvSpPr>
          <p:spPr>
            <a:xfrm>
              <a:off x="10393" y="3516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文本框 34"/>
            <p:cNvSpPr txBox="1"/>
            <p:nvPr userDrawn="1">
              <p:custDataLst>
                <p:tags r:id="rId13"/>
              </p:custDataLst>
            </p:nvPr>
          </p:nvSpPr>
          <p:spPr>
            <a:xfrm>
              <a:off x="10324" y="3532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 userDrawn="1">
              <p:custDataLst>
                <p:tags r:id="rId14"/>
              </p:custDataLst>
            </p:nvPr>
          </p:nvSpPr>
          <p:spPr>
            <a:xfrm>
              <a:off x="10393" y="4381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文本框 38"/>
            <p:cNvSpPr txBox="1"/>
            <p:nvPr userDrawn="1">
              <p:custDataLst>
                <p:tags r:id="rId15"/>
              </p:custDataLst>
            </p:nvPr>
          </p:nvSpPr>
          <p:spPr>
            <a:xfrm>
              <a:off x="10324" y="4396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 userDrawn="1">
              <p:custDataLst>
                <p:tags r:id="rId16"/>
              </p:custDataLst>
            </p:nvPr>
          </p:nvSpPr>
          <p:spPr>
            <a:xfrm>
              <a:off x="10393" y="5234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文本框 42"/>
            <p:cNvSpPr txBox="1"/>
            <p:nvPr userDrawn="1">
              <p:custDataLst>
                <p:tags r:id="rId17"/>
              </p:custDataLst>
            </p:nvPr>
          </p:nvSpPr>
          <p:spPr>
            <a:xfrm>
              <a:off x="10324" y="5250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 userDrawn="1">
              <p:custDataLst>
                <p:tags r:id="rId18"/>
              </p:custDataLst>
            </p:nvPr>
          </p:nvSpPr>
          <p:spPr>
            <a:xfrm>
              <a:off x="10396" y="6082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19"/>
              </p:custDataLst>
            </p:nvPr>
          </p:nvSpPr>
          <p:spPr>
            <a:xfrm>
              <a:off x="10327" y="6098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13"/>
            <p:cNvSpPr txBox="1"/>
            <p:nvPr userDrawn="1">
              <p:custDataLst>
                <p:tags r:id="rId20"/>
              </p:custDataLst>
            </p:nvPr>
          </p:nvSpPr>
          <p:spPr>
            <a:xfrm>
              <a:off x="10320" y="7013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07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 userDrawn="1">
              <p:custDataLst>
                <p:tags r:id="rId21"/>
              </p:custDataLst>
            </p:nvPr>
          </p:nvSpPr>
          <p:spPr>
            <a:xfrm>
              <a:off x="11304" y="2656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原理与方案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22"/>
              </p:custDataLst>
            </p:nvPr>
          </p:nvSpPr>
          <p:spPr>
            <a:xfrm>
              <a:off x="11304" y="5278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总结与展望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7" name="矩形 16"/>
            <p:cNvSpPr/>
            <p:nvPr userDrawn="1">
              <p:custDataLst>
                <p:tags r:id="rId23"/>
              </p:custDataLst>
            </p:nvPr>
          </p:nvSpPr>
          <p:spPr>
            <a:xfrm>
              <a:off x="11346" y="6101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附录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24"/>
              </p:custDataLst>
            </p:nvPr>
          </p:nvSpPr>
          <p:spPr>
            <a:xfrm>
              <a:off x="11346" y="6980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675755" y="2651125"/>
            <a:ext cx="37604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实验装置设计与制作</a:t>
            </a:r>
            <a:endParaRPr lang="zh-CN" altLang="en-US" sz="2800" b="1" dirty="0">
              <a:solidFill>
                <a:srgbClr val="1C437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75755" y="3302000"/>
            <a:ext cx="40049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实验探究与结果分析</a:t>
            </a:r>
            <a:endParaRPr lang="zh-CN" altLang="en-US" sz="2800" b="1" dirty="0">
              <a:solidFill>
                <a:srgbClr val="1C437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图文框 7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87555" cy="6875145"/>
          </a:xfrm>
          <a:prstGeom prst="frame">
            <a:avLst>
              <a:gd name="adj1" fmla="val 8247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内容占位符 13"/>
          <p:cNvSpPr>
            <a:spLocks noGrp="1"/>
          </p:cNvSpPr>
          <p:nvPr>
            <p:ph idx="13" hasCustomPrompt="1"/>
          </p:nvPr>
        </p:nvSpPr>
        <p:spPr>
          <a:xfrm>
            <a:off x="2125345" y="4084320"/>
            <a:ext cx="3517265" cy="1071880"/>
          </a:xfrm>
        </p:spPr>
        <p:txBody>
          <a:bodyPr/>
          <a:lstStyle>
            <a:lvl1pPr marL="0" indent="0">
              <a:buNone/>
              <a:defRPr kumimoji="0" lang="zh-CN" altLang="en-US" sz="36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1pPr>
            <a:lvl2pPr marL="457200" indent="0">
              <a:buNone/>
              <a:defRPr kumimoji="0" lang="zh-CN" altLang="en-US" sz="36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1"/>
            <a:r>
              <a:rPr lang="zh-CN" altLang="en-US" smtClean="0"/>
              <a:t>节标题</a:t>
            </a:r>
            <a:endParaRPr lang="zh-CN" altLang="en-US" smtClean="0"/>
          </a:p>
        </p:txBody>
      </p:sp>
      <p:sp>
        <p:nvSpPr>
          <p:cNvPr id="15" name="内容占位符 14"/>
          <p:cNvSpPr>
            <a:spLocks noGrp="1"/>
          </p:cNvSpPr>
          <p:nvPr>
            <p:ph idx="14" hasCustomPrompt="1"/>
          </p:nvPr>
        </p:nvSpPr>
        <p:spPr>
          <a:xfrm>
            <a:off x="1367155" y="1637665"/>
            <a:ext cx="4406900" cy="2653665"/>
          </a:xfrm>
        </p:spPr>
        <p:txBody>
          <a:bodyPr/>
          <a:lstStyle>
            <a:lvl1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lang="en-US" altLang="zh-CN" sz="17900" b="1" i="0" u="none" strike="noStrike" kern="1200" cap="none" spc="0" normalizeH="0" baseline="0" noProof="1" dirty="0">
                <a:gradFill flip="none" rotWithShape="1">
                  <a:gsLst>
                    <a:gs pos="12000">
                      <a:schemeClr val="bg1">
                        <a:alpha val="56000"/>
                      </a:schemeClr>
                    </a:gs>
                    <a:gs pos="79000">
                      <a:srgbClr val="1C4372"/>
                    </a:gs>
                  </a:gsLst>
                  <a:lin ang="16200000" scaled="1"/>
                  <a:tileRect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0m</a:t>
            </a:r>
            <a:endParaRPr smtClean="0"/>
          </a:p>
        </p:txBody>
      </p:sp>
      <p:sp>
        <p:nvSpPr>
          <p:cNvPr id="19" name="内容占位符 18"/>
          <p:cNvSpPr>
            <a:spLocks noGrp="1"/>
          </p:cNvSpPr>
          <p:nvPr>
            <p:ph idx="15" hasCustomPrompt="1"/>
          </p:nvPr>
        </p:nvSpPr>
        <p:spPr>
          <a:xfrm>
            <a:off x="7218045" y="1417320"/>
            <a:ext cx="2688590" cy="99060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  <p:sp>
        <p:nvSpPr>
          <p:cNvPr id="20" name="内容占位符 19"/>
          <p:cNvSpPr>
            <a:spLocks noGrp="1"/>
          </p:cNvSpPr>
          <p:nvPr>
            <p:ph idx="16" hasCustomPrompt="1"/>
            <p:custDataLst>
              <p:tags r:id="rId6"/>
            </p:custDataLst>
          </p:nvPr>
        </p:nvSpPr>
        <p:spPr>
          <a:xfrm>
            <a:off x="7218045" y="2407920"/>
            <a:ext cx="2688590" cy="77851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  <p:sp>
        <p:nvSpPr>
          <p:cNvPr id="21" name="内容占位符 20"/>
          <p:cNvSpPr>
            <a:spLocks noGrp="1"/>
          </p:cNvSpPr>
          <p:nvPr>
            <p:ph idx="17" hasCustomPrompt="1"/>
            <p:custDataLst>
              <p:tags r:id="rId7"/>
            </p:custDataLst>
          </p:nvPr>
        </p:nvSpPr>
        <p:spPr>
          <a:xfrm>
            <a:off x="7218045" y="3186430"/>
            <a:ext cx="2688590" cy="99060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  <p:sp>
        <p:nvSpPr>
          <p:cNvPr id="22" name="内容占位符 21"/>
          <p:cNvSpPr>
            <a:spLocks noGrp="1"/>
          </p:cNvSpPr>
          <p:nvPr>
            <p:ph idx="18" hasCustomPrompt="1"/>
            <p:custDataLst>
              <p:tags r:id="rId8"/>
            </p:custDataLst>
          </p:nvPr>
        </p:nvSpPr>
        <p:spPr>
          <a:xfrm>
            <a:off x="7218045" y="4177030"/>
            <a:ext cx="2688590" cy="99060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图文框 7"/>
          <p:cNvSpPr/>
          <p:nvPr userDrawn="1">
            <p:custDataLst>
              <p:tags r:id="rId5"/>
            </p:custDataLst>
          </p:nvPr>
        </p:nvSpPr>
        <p:spPr>
          <a:xfrm>
            <a:off x="0" y="-17145"/>
            <a:ext cx="12187555" cy="6875145"/>
          </a:xfrm>
          <a:prstGeom prst="frame">
            <a:avLst>
              <a:gd name="adj1" fmla="val 5163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 flipV="1">
            <a:off x="751840" y="775970"/>
            <a:ext cx="10755630" cy="1016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6"/>
            </p:custDataLst>
          </p:nvPr>
        </p:nvCxnSpPr>
        <p:spPr>
          <a:xfrm flipV="1">
            <a:off x="751840" y="6089015"/>
            <a:ext cx="10755630" cy="1016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idx="13" hasCustomPrompt="1"/>
          </p:nvPr>
        </p:nvSpPr>
        <p:spPr>
          <a:xfrm>
            <a:off x="751840" y="947420"/>
            <a:ext cx="2092960" cy="718185"/>
          </a:xfrm>
        </p:spPr>
        <p:txBody>
          <a:bodyPr/>
          <a:lstStyle>
            <a:lvl1pPr marL="0" indent="0">
              <a:buNone/>
              <a:defRPr kumimoji="0" lang="zh-CN" altLang="en-US" sz="28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zh-CN" smtClean="0"/>
              <a:t>m.n xxxxx</a:t>
            </a:r>
            <a:endParaRPr lang="en-US" altLang="zh-CN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52730" y="229870"/>
            <a:ext cx="11685905" cy="64490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  <a:effectLst>
            <a:outerShdw blurRad="114300" dist="38100" dir="2700000" sx="100500" sy="1005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>
            <p:custDataLst>
              <p:tags r:id="rId5"/>
            </p:custDataLst>
          </p:nvPr>
        </p:nvCxnSpPr>
        <p:spPr>
          <a:xfrm flipV="1">
            <a:off x="751840" y="594360"/>
            <a:ext cx="10755630" cy="1016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idx="13" hasCustomPrompt="1"/>
          </p:nvPr>
        </p:nvSpPr>
        <p:spPr>
          <a:xfrm>
            <a:off x="787400" y="785495"/>
            <a:ext cx="3589655" cy="798830"/>
          </a:xfrm>
        </p:spPr>
        <p:txBody>
          <a:bodyPr/>
          <a:lstStyle>
            <a:lvl1pPr marL="0" indent="0">
              <a:buNone/>
              <a:defRPr kumimoji="0" lang="en-US" altLang="zh-CN" sz="28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zh-CN" smtClean="0"/>
              <a:t>m.n xxxx</a:t>
            </a:r>
            <a:endParaRPr lang="en-US" altLang="zh-CN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458085" y="2004695"/>
            <a:ext cx="7322185" cy="785495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400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图文框 3"/>
          <p:cNvSpPr/>
          <p:nvPr userDrawn="1"/>
        </p:nvSpPr>
        <p:spPr>
          <a:xfrm>
            <a:off x="0" y="0"/>
            <a:ext cx="12187555" cy="6875145"/>
          </a:xfrm>
          <a:prstGeom prst="frame">
            <a:avLst>
              <a:gd name="adj1" fmla="val 8247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2042160" y="1640840"/>
            <a:ext cx="7919720" cy="3122295"/>
          </a:xfrm>
          <a:prstGeom prst="rect">
            <a:avLst/>
          </a:prstGeom>
          <a:noFill/>
          <a:ln w="381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5445" y="3620770"/>
            <a:ext cx="4932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命题类作品第一题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热辐射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 flipH="1">
            <a:off x="2017395" y="3185795"/>
            <a:ext cx="8255" cy="171386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8" name="图片 7" descr="3b32313535353137393bb2a8c0cb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080000">
            <a:off x="530860" y="3044190"/>
            <a:ext cx="2255520" cy="2255520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>
            <p:custDataLst>
              <p:tags r:id="rId8"/>
            </p:custDataLst>
          </p:nvPr>
        </p:nvCxnSpPr>
        <p:spPr>
          <a:xfrm>
            <a:off x="9973310" y="1583690"/>
            <a:ext cx="1270" cy="197104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" name="图片 10" descr="3b32313535353137393bb2a8c0cb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080000">
            <a:off x="9528175" y="815340"/>
            <a:ext cx="2167255" cy="2167255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4116070" y="4586605"/>
            <a:ext cx="4079240" cy="50546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2023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年北京市大学生物理实验竞赛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图文框 7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87555" cy="6875145"/>
          </a:xfrm>
          <a:prstGeom prst="frame">
            <a:avLst>
              <a:gd name="adj1" fmla="val 8247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1523117" y="2167890"/>
            <a:ext cx="3175248" cy="1599995"/>
            <a:chOff x="2667" y="3032"/>
            <a:chExt cx="5000" cy="2520"/>
          </a:xfrm>
        </p:grpSpPr>
        <p:sp>
          <p:nvSpPr>
            <p:cNvPr id="9" name="文本框 8"/>
            <p:cNvSpPr txBox="1"/>
            <p:nvPr userDrawn="1"/>
          </p:nvSpPr>
          <p:spPr>
            <a:xfrm>
              <a:off x="2875" y="3032"/>
              <a:ext cx="4792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6000" b="1">
                  <a:solidFill>
                    <a:schemeClr val="accent1">
                      <a:lumMod val="5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目</a:t>
              </a:r>
              <a:r>
                <a:rPr lang="en-US" altLang="zh-CN" sz="6000" b="1">
                  <a:solidFill>
                    <a:schemeClr val="accent1">
                      <a:lumMod val="5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  </a:t>
              </a:r>
              <a:r>
                <a:rPr lang="zh-CN" altLang="en-US" sz="6000" b="1">
                  <a:solidFill>
                    <a:schemeClr val="accent1">
                      <a:lumMod val="50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录</a:t>
              </a:r>
              <a:endParaRPr lang="zh-CN" altLang="en-US" sz="6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44" name="文本框 43"/>
            <p:cNvSpPr txBox="1"/>
            <p:nvPr userDrawn="1">
              <p:custDataLst>
                <p:tags r:id="rId6"/>
              </p:custDataLst>
            </p:nvPr>
          </p:nvSpPr>
          <p:spPr>
            <a:xfrm>
              <a:off x="2667" y="4970"/>
              <a:ext cx="4465" cy="58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algn="ctr"/>
              <a:r>
                <a:rPr lang="en-US" altLang="zh-CN" dirty="0">
                  <a:solidFill>
                    <a:srgbClr val="093862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CONTENTS</a:t>
              </a:r>
              <a:endParaRPr lang="zh-CN" altLang="en-US" dirty="0">
                <a:solidFill>
                  <a:srgbClr val="093862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5911850" y="1141095"/>
            <a:ext cx="4025520" cy="4296907"/>
            <a:chOff x="10320" y="1782"/>
            <a:chExt cx="4888" cy="5937"/>
          </a:xfrm>
        </p:grpSpPr>
        <p:sp>
          <p:nvSpPr>
            <p:cNvPr id="24" name="矩形 23"/>
            <p:cNvSpPr/>
            <p:nvPr userDrawn="1">
              <p:custDataLst>
                <p:tags r:id="rId7"/>
              </p:custDataLst>
            </p:nvPr>
          </p:nvSpPr>
          <p:spPr>
            <a:xfrm>
              <a:off x="11289" y="1782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研究背景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6" name="矩形 25"/>
            <p:cNvSpPr/>
            <p:nvPr userDrawn="1">
              <p:custDataLst>
                <p:tags r:id="rId8"/>
              </p:custDataLst>
            </p:nvPr>
          </p:nvSpPr>
          <p:spPr>
            <a:xfrm>
              <a:off x="10393" y="1782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框 26"/>
            <p:cNvSpPr txBox="1"/>
            <p:nvPr userDrawn="1">
              <p:custDataLst>
                <p:tags r:id="rId9"/>
              </p:custDataLst>
            </p:nvPr>
          </p:nvSpPr>
          <p:spPr>
            <a:xfrm>
              <a:off x="10324" y="1798"/>
              <a:ext cx="860" cy="6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 userDrawn="1">
              <p:custDataLst>
                <p:tags r:id="rId10"/>
              </p:custDataLst>
            </p:nvPr>
          </p:nvSpPr>
          <p:spPr>
            <a:xfrm>
              <a:off x="10393" y="2646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 userDrawn="1">
              <p:custDataLst>
                <p:tags r:id="rId11"/>
              </p:custDataLst>
            </p:nvPr>
          </p:nvSpPr>
          <p:spPr>
            <a:xfrm>
              <a:off x="10324" y="2662"/>
              <a:ext cx="860" cy="6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 userDrawn="1">
              <p:custDataLst>
                <p:tags r:id="rId12"/>
              </p:custDataLst>
            </p:nvPr>
          </p:nvSpPr>
          <p:spPr>
            <a:xfrm>
              <a:off x="10393" y="3516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文本框 34"/>
            <p:cNvSpPr txBox="1"/>
            <p:nvPr userDrawn="1">
              <p:custDataLst>
                <p:tags r:id="rId13"/>
              </p:custDataLst>
            </p:nvPr>
          </p:nvSpPr>
          <p:spPr>
            <a:xfrm>
              <a:off x="10324" y="3532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 userDrawn="1">
              <p:custDataLst>
                <p:tags r:id="rId14"/>
              </p:custDataLst>
            </p:nvPr>
          </p:nvSpPr>
          <p:spPr>
            <a:xfrm>
              <a:off x="10393" y="4381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文本框 38"/>
            <p:cNvSpPr txBox="1"/>
            <p:nvPr userDrawn="1">
              <p:custDataLst>
                <p:tags r:id="rId15"/>
              </p:custDataLst>
            </p:nvPr>
          </p:nvSpPr>
          <p:spPr>
            <a:xfrm>
              <a:off x="10324" y="4396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 userDrawn="1">
              <p:custDataLst>
                <p:tags r:id="rId16"/>
              </p:custDataLst>
            </p:nvPr>
          </p:nvSpPr>
          <p:spPr>
            <a:xfrm>
              <a:off x="10393" y="5234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文本框 42"/>
            <p:cNvSpPr txBox="1"/>
            <p:nvPr userDrawn="1">
              <p:custDataLst>
                <p:tags r:id="rId17"/>
              </p:custDataLst>
            </p:nvPr>
          </p:nvSpPr>
          <p:spPr>
            <a:xfrm>
              <a:off x="10324" y="5250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 userDrawn="1">
              <p:custDataLst>
                <p:tags r:id="rId18"/>
              </p:custDataLst>
            </p:nvPr>
          </p:nvSpPr>
          <p:spPr>
            <a:xfrm>
              <a:off x="10396" y="6082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19"/>
              </p:custDataLst>
            </p:nvPr>
          </p:nvSpPr>
          <p:spPr>
            <a:xfrm>
              <a:off x="10327" y="6098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矩形 12"/>
            <p:cNvSpPr/>
            <p:nvPr userDrawn="1">
              <p:custDataLst>
                <p:tags r:id="rId20"/>
              </p:custDataLst>
            </p:nvPr>
          </p:nvSpPr>
          <p:spPr>
            <a:xfrm>
              <a:off x="10389" y="6997"/>
              <a:ext cx="722" cy="722"/>
            </a:xfrm>
            <a:prstGeom prst="rect">
              <a:avLst/>
            </a:prstGeom>
            <a:solidFill>
              <a:srgbClr val="1C4372"/>
            </a:solidFill>
            <a:ln w="25400">
              <a:solidFill>
                <a:srgbClr val="1C437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13"/>
            <p:cNvSpPr txBox="1"/>
            <p:nvPr userDrawn="1">
              <p:custDataLst>
                <p:tags r:id="rId21"/>
              </p:custDataLst>
            </p:nvPr>
          </p:nvSpPr>
          <p:spPr>
            <a:xfrm>
              <a:off x="10320" y="7013"/>
              <a:ext cx="860" cy="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07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 userDrawn="1">
              <p:custDataLst>
                <p:tags r:id="rId22"/>
              </p:custDataLst>
            </p:nvPr>
          </p:nvSpPr>
          <p:spPr>
            <a:xfrm>
              <a:off x="11304" y="2656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原理与方案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23"/>
              </p:custDataLst>
            </p:nvPr>
          </p:nvSpPr>
          <p:spPr>
            <a:xfrm>
              <a:off x="11304" y="5278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总结与展望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7" name="矩形 16"/>
            <p:cNvSpPr/>
            <p:nvPr userDrawn="1">
              <p:custDataLst>
                <p:tags r:id="rId24"/>
              </p:custDataLst>
            </p:nvPr>
          </p:nvSpPr>
          <p:spPr>
            <a:xfrm>
              <a:off x="11346" y="6101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成员贡献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25"/>
              </p:custDataLst>
            </p:nvPr>
          </p:nvSpPr>
          <p:spPr>
            <a:xfrm>
              <a:off x="11346" y="6980"/>
              <a:ext cx="3862" cy="72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800" b="1" dirty="0">
                  <a:solidFill>
                    <a:srgbClr val="1C4372"/>
                  </a:solidFill>
                  <a:latin typeface="楷体" panose="02010609060101010101" charset="-122"/>
                  <a:ea typeface="楷体" panose="02010609060101010101" charset="-122"/>
                </a:rPr>
                <a:t>附录</a:t>
              </a:r>
              <a:endPara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722110" y="2406015"/>
            <a:ext cx="37604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实验装置设计与制作</a:t>
            </a:r>
            <a:endParaRPr lang="zh-CN" altLang="en-US" sz="2800" b="1" dirty="0">
              <a:solidFill>
                <a:srgbClr val="1C437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10045" y="3038475"/>
            <a:ext cx="40049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实验探究与结果分析</a:t>
            </a:r>
            <a:endParaRPr lang="zh-CN" altLang="en-US" sz="2800" b="1" dirty="0">
              <a:solidFill>
                <a:srgbClr val="1C4372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图文框 7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87555" cy="6875145"/>
          </a:xfrm>
          <a:prstGeom prst="frame">
            <a:avLst>
              <a:gd name="adj1" fmla="val 8247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内容占位符 13"/>
          <p:cNvSpPr>
            <a:spLocks noGrp="1"/>
          </p:cNvSpPr>
          <p:nvPr>
            <p:ph idx="13" hasCustomPrompt="1"/>
          </p:nvPr>
        </p:nvSpPr>
        <p:spPr>
          <a:xfrm>
            <a:off x="2125345" y="4084320"/>
            <a:ext cx="3517265" cy="1071880"/>
          </a:xfrm>
        </p:spPr>
        <p:txBody>
          <a:bodyPr/>
          <a:lstStyle>
            <a:lvl1pPr marL="0" indent="0">
              <a:buNone/>
              <a:defRPr kumimoji="0" lang="zh-CN" altLang="en-US" sz="36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1pPr>
            <a:lvl2pPr marL="457200" indent="0">
              <a:buNone/>
              <a:defRPr kumimoji="0" lang="zh-CN" altLang="en-US" sz="36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1"/>
            <a:r>
              <a:rPr lang="zh-CN" altLang="en-US" smtClean="0"/>
              <a:t>节标题</a:t>
            </a:r>
            <a:endParaRPr lang="zh-CN" altLang="en-US" smtClean="0"/>
          </a:p>
        </p:txBody>
      </p:sp>
      <p:sp>
        <p:nvSpPr>
          <p:cNvPr id="15" name="内容占位符 14"/>
          <p:cNvSpPr>
            <a:spLocks noGrp="1"/>
          </p:cNvSpPr>
          <p:nvPr>
            <p:ph idx="14" hasCustomPrompt="1"/>
          </p:nvPr>
        </p:nvSpPr>
        <p:spPr>
          <a:xfrm>
            <a:off x="1367155" y="1637665"/>
            <a:ext cx="4406900" cy="2653665"/>
          </a:xfrm>
        </p:spPr>
        <p:txBody>
          <a:bodyPr/>
          <a:lstStyle>
            <a:lvl1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lang="en-US" altLang="zh-CN" sz="17900" b="1" i="0" u="none" strike="noStrike" kern="1200" cap="none" spc="0" normalizeH="0" baseline="0" noProof="1" dirty="0">
                <a:gradFill flip="none" rotWithShape="1">
                  <a:gsLst>
                    <a:gs pos="12000">
                      <a:schemeClr val="bg1">
                        <a:alpha val="56000"/>
                      </a:schemeClr>
                    </a:gs>
                    <a:gs pos="79000">
                      <a:srgbClr val="1C4372"/>
                    </a:gs>
                  </a:gsLst>
                  <a:lin ang="16200000" scaled="1"/>
                  <a:tileRect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0m</a:t>
            </a:r>
            <a:endParaRPr smtClean="0"/>
          </a:p>
        </p:txBody>
      </p:sp>
      <p:sp>
        <p:nvSpPr>
          <p:cNvPr id="19" name="内容占位符 18"/>
          <p:cNvSpPr>
            <a:spLocks noGrp="1"/>
          </p:cNvSpPr>
          <p:nvPr>
            <p:ph idx="15" hasCustomPrompt="1"/>
          </p:nvPr>
        </p:nvSpPr>
        <p:spPr>
          <a:xfrm>
            <a:off x="7218045" y="1417320"/>
            <a:ext cx="2688590" cy="99060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  <p:sp>
        <p:nvSpPr>
          <p:cNvPr id="20" name="内容占位符 19"/>
          <p:cNvSpPr>
            <a:spLocks noGrp="1"/>
          </p:cNvSpPr>
          <p:nvPr>
            <p:ph idx="16" hasCustomPrompt="1"/>
            <p:custDataLst>
              <p:tags r:id="rId6"/>
            </p:custDataLst>
          </p:nvPr>
        </p:nvSpPr>
        <p:spPr>
          <a:xfrm>
            <a:off x="7218045" y="2407920"/>
            <a:ext cx="2688590" cy="77851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  <p:sp>
        <p:nvSpPr>
          <p:cNvPr id="21" name="内容占位符 20"/>
          <p:cNvSpPr>
            <a:spLocks noGrp="1"/>
          </p:cNvSpPr>
          <p:nvPr>
            <p:ph idx="17" hasCustomPrompt="1"/>
            <p:custDataLst>
              <p:tags r:id="rId7"/>
            </p:custDataLst>
          </p:nvPr>
        </p:nvSpPr>
        <p:spPr>
          <a:xfrm>
            <a:off x="7218045" y="3186430"/>
            <a:ext cx="2688590" cy="99060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  <p:sp>
        <p:nvSpPr>
          <p:cNvPr id="22" name="内容占位符 21"/>
          <p:cNvSpPr>
            <a:spLocks noGrp="1"/>
          </p:cNvSpPr>
          <p:nvPr>
            <p:ph idx="18" hasCustomPrompt="1"/>
            <p:custDataLst>
              <p:tags r:id="rId8"/>
            </p:custDataLst>
          </p:nvPr>
        </p:nvSpPr>
        <p:spPr>
          <a:xfrm>
            <a:off x="7218045" y="4177030"/>
            <a:ext cx="2688590" cy="990600"/>
          </a:xfrm>
        </p:spPr>
        <p:txBody>
          <a:bodyPr/>
          <a:lstStyle>
            <a:lvl1pPr marL="0" indent="0"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smtClean="0"/>
              <a:t>m.n  xxx</a:t>
            </a:r>
            <a:endParaRPr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图文框 7"/>
          <p:cNvSpPr/>
          <p:nvPr userDrawn="1">
            <p:custDataLst>
              <p:tags r:id="rId5"/>
            </p:custDataLst>
          </p:nvPr>
        </p:nvSpPr>
        <p:spPr>
          <a:xfrm>
            <a:off x="0" y="-17145"/>
            <a:ext cx="12187555" cy="6875145"/>
          </a:xfrm>
          <a:prstGeom prst="frame">
            <a:avLst>
              <a:gd name="adj1" fmla="val 5163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 flipV="1">
            <a:off x="751840" y="775970"/>
            <a:ext cx="10755630" cy="1016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6"/>
            </p:custDataLst>
          </p:nvPr>
        </p:nvCxnSpPr>
        <p:spPr>
          <a:xfrm flipV="1">
            <a:off x="751840" y="6089015"/>
            <a:ext cx="10755630" cy="1016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idx="13" hasCustomPrompt="1"/>
          </p:nvPr>
        </p:nvSpPr>
        <p:spPr>
          <a:xfrm>
            <a:off x="751840" y="947420"/>
            <a:ext cx="2092960" cy="718185"/>
          </a:xfrm>
        </p:spPr>
        <p:txBody>
          <a:bodyPr/>
          <a:lstStyle>
            <a:lvl1pPr marL="0" indent="0">
              <a:buNone/>
              <a:defRPr kumimoji="0" lang="zh-CN" altLang="en-US" sz="28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zh-CN" smtClean="0"/>
              <a:t>m.n xxxxx</a:t>
            </a:r>
            <a:endParaRPr lang="en-US" altLang="zh-CN" smtClean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52730" y="229870"/>
            <a:ext cx="11685905" cy="64490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  <a:effectLst>
            <a:outerShdw blurRad="114300" dist="38100" dir="2700000" sx="100500" sy="1005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>
            <p:custDataLst>
              <p:tags r:id="rId5"/>
            </p:custDataLst>
          </p:nvPr>
        </p:nvCxnSpPr>
        <p:spPr>
          <a:xfrm flipV="1">
            <a:off x="751840" y="594360"/>
            <a:ext cx="10755630" cy="1016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idx="13" hasCustomPrompt="1"/>
          </p:nvPr>
        </p:nvSpPr>
        <p:spPr>
          <a:xfrm>
            <a:off x="787400" y="785495"/>
            <a:ext cx="3589655" cy="798830"/>
          </a:xfrm>
        </p:spPr>
        <p:txBody>
          <a:bodyPr/>
          <a:lstStyle>
            <a:lvl1pPr marL="0" indent="0">
              <a:buNone/>
              <a:defRPr kumimoji="0" lang="en-US" altLang="zh-CN" sz="2400" b="1" i="0" u="none" strike="noStrike" kern="1200" cap="none" spc="0" normalizeH="0" baseline="0" noProof="1" dirty="0">
                <a:solidFill>
                  <a:srgbClr val="1C437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zh-CN" smtClean="0"/>
              <a:t>m.n xxxx</a:t>
            </a:r>
            <a:endParaRPr lang="en-US" altLang="zh-CN" smtClean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57.xml"/><Relationship Id="rId16" Type="http://schemas.openxmlformats.org/officeDocument/2006/relationships/tags" Target="../tags/tag156.xml"/><Relationship Id="rId15" Type="http://schemas.openxmlformats.org/officeDocument/2006/relationships/tags" Target="../tags/tag155.xml"/><Relationship Id="rId14" Type="http://schemas.openxmlformats.org/officeDocument/2006/relationships/tags" Target="../tags/tag154.xml"/><Relationship Id="rId13" Type="http://schemas.openxmlformats.org/officeDocument/2006/relationships/tags" Target="../tags/tag153.xml"/><Relationship Id="rId12" Type="http://schemas.openxmlformats.org/officeDocument/2006/relationships/tags" Target="../tags/tag15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174.xml"/><Relationship Id="rId13" Type="http://schemas.openxmlformats.org/officeDocument/2006/relationships/image" Target="../media/image3.png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tags" Target="../tags/tag16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wmf"/><Relationship Id="rId8" Type="http://schemas.openxmlformats.org/officeDocument/2006/relationships/oleObject" Target="../embeddings/oleObject2.bin"/><Relationship Id="rId7" Type="http://schemas.openxmlformats.org/officeDocument/2006/relationships/tags" Target="../tags/tag179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image" Target="../media/image5.svg"/><Relationship Id="rId18" Type="http://schemas.openxmlformats.org/officeDocument/2006/relationships/vmlDrawing" Target="../drawings/vmlDrawing1.vml"/><Relationship Id="rId17" Type="http://schemas.openxmlformats.org/officeDocument/2006/relationships/slideLayout" Target="../slideLayouts/slideLayout15.xml"/><Relationship Id="rId16" Type="http://schemas.openxmlformats.org/officeDocument/2006/relationships/tags" Target="../tags/tag182.xml"/><Relationship Id="rId15" Type="http://schemas.openxmlformats.org/officeDocument/2006/relationships/image" Target="../media/image10.wmf"/><Relationship Id="rId14" Type="http://schemas.openxmlformats.org/officeDocument/2006/relationships/oleObject" Target="../embeddings/oleObject4.bin"/><Relationship Id="rId13" Type="http://schemas.openxmlformats.org/officeDocument/2006/relationships/tags" Target="../tags/tag181.xml"/><Relationship Id="rId12" Type="http://schemas.openxmlformats.org/officeDocument/2006/relationships/image" Target="../media/image9.wmf"/><Relationship Id="rId11" Type="http://schemas.openxmlformats.org/officeDocument/2006/relationships/oleObject" Target="../embeddings/oleObject3.bin"/><Relationship Id="rId10" Type="http://schemas.openxmlformats.org/officeDocument/2006/relationships/tags" Target="../tags/tag180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8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image" Target="../media/image11.wmf"/><Relationship Id="rId25" Type="http://schemas.openxmlformats.org/officeDocument/2006/relationships/vmlDrawing" Target="../drawings/vmlDrawing2.vml"/><Relationship Id="rId24" Type="http://schemas.openxmlformats.org/officeDocument/2006/relationships/slideLayout" Target="../slideLayouts/slideLayout15.xml"/><Relationship Id="rId23" Type="http://schemas.openxmlformats.org/officeDocument/2006/relationships/tags" Target="../tags/tag204.xml"/><Relationship Id="rId22" Type="http://schemas.openxmlformats.org/officeDocument/2006/relationships/tags" Target="../tags/tag203.xml"/><Relationship Id="rId21" Type="http://schemas.openxmlformats.org/officeDocument/2006/relationships/tags" Target="../tags/tag202.xml"/><Relationship Id="rId20" Type="http://schemas.openxmlformats.org/officeDocument/2006/relationships/tags" Target="../tags/tag201.xml"/><Relationship Id="rId2" Type="http://schemas.openxmlformats.org/officeDocument/2006/relationships/oleObject" Target="../embeddings/oleObject5.bin"/><Relationship Id="rId19" Type="http://schemas.openxmlformats.org/officeDocument/2006/relationships/tags" Target="../tags/tag200.xml"/><Relationship Id="rId18" Type="http://schemas.openxmlformats.org/officeDocument/2006/relationships/tags" Target="../tags/tag199.xml"/><Relationship Id="rId17" Type="http://schemas.openxmlformats.org/officeDocument/2006/relationships/tags" Target="../tags/tag198.xml"/><Relationship Id="rId16" Type="http://schemas.openxmlformats.org/officeDocument/2006/relationships/tags" Target="../tags/tag197.xml"/><Relationship Id="rId15" Type="http://schemas.openxmlformats.org/officeDocument/2006/relationships/tags" Target="../tags/tag196.xml"/><Relationship Id="rId14" Type="http://schemas.openxmlformats.org/officeDocument/2006/relationships/tags" Target="../tags/tag195.xml"/><Relationship Id="rId13" Type="http://schemas.openxmlformats.org/officeDocument/2006/relationships/image" Target="../media/image12.png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tags" Target="../tags/tag18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216.xml"/><Relationship Id="rId14" Type="http://schemas.openxmlformats.org/officeDocument/2006/relationships/image" Target="../media/image15.png"/><Relationship Id="rId13" Type="http://schemas.openxmlformats.org/officeDocument/2006/relationships/tags" Target="../tags/tag215.xml"/><Relationship Id="rId12" Type="http://schemas.openxmlformats.org/officeDocument/2006/relationships/image" Target="../media/image14.svg"/><Relationship Id="rId11" Type="http://schemas.openxmlformats.org/officeDocument/2006/relationships/image" Target="../media/image13.png"/><Relationship Id="rId10" Type="http://schemas.openxmlformats.org/officeDocument/2006/relationships/tags" Target="../tags/tag214.xml"/><Relationship Id="rId1" Type="http://schemas.openxmlformats.org/officeDocument/2006/relationships/tags" Target="../tags/tag20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tags" Target="../tags/tag217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image" Target="../media/image16.png"/><Relationship Id="rId1" Type="http://schemas.openxmlformats.org/officeDocument/2006/relationships/tags" Target="../tags/tag23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wmf"/><Relationship Id="rId8" Type="http://schemas.openxmlformats.org/officeDocument/2006/relationships/oleObject" Target="../embeddings/oleObject8.bin"/><Relationship Id="rId7" Type="http://schemas.openxmlformats.org/officeDocument/2006/relationships/tags" Target="../tags/tag237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4" Type="http://schemas.openxmlformats.org/officeDocument/2006/relationships/tags" Target="../tags/tag236.xml"/><Relationship Id="rId33" Type="http://schemas.openxmlformats.org/officeDocument/2006/relationships/vmlDrawing" Target="../drawings/vmlDrawing3.vml"/><Relationship Id="rId32" Type="http://schemas.openxmlformats.org/officeDocument/2006/relationships/slideLayout" Target="../slideLayouts/slideLayout4.xml"/><Relationship Id="rId31" Type="http://schemas.openxmlformats.org/officeDocument/2006/relationships/tags" Target="../tags/tag249.xml"/><Relationship Id="rId30" Type="http://schemas.openxmlformats.org/officeDocument/2006/relationships/tags" Target="../tags/tag248.xml"/><Relationship Id="rId3" Type="http://schemas.openxmlformats.org/officeDocument/2006/relationships/image" Target="../media/image17.wmf"/><Relationship Id="rId29" Type="http://schemas.openxmlformats.org/officeDocument/2006/relationships/image" Target="../media/image23.wmf"/><Relationship Id="rId28" Type="http://schemas.openxmlformats.org/officeDocument/2006/relationships/oleObject" Target="../embeddings/oleObject13.bin"/><Relationship Id="rId27" Type="http://schemas.openxmlformats.org/officeDocument/2006/relationships/tags" Target="../tags/tag247.xml"/><Relationship Id="rId26" Type="http://schemas.openxmlformats.org/officeDocument/2006/relationships/tags" Target="../tags/tag246.xml"/><Relationship Id="rId25" Type="http://schemas.openxmlformats.org/officeDocument/2006/relationships/image" Target="../media/image22.wmf"/><Relationship Id="rId24" Type="http://schemas.openxmlformats.org/officeDocument/2006/relationships/oleObject" Target="../embeddings/oleObject12.bin"/><Relationship Id="rId23" Type="http://schemas.openxmlformats.org/officeDocument/2006/relationships/tags" Target="../tags/tag245.xml"/><Relationship Id="rId22" Type="http://schemas.openxmlformats.org/officeDocument/2006/relationships/tags" Target="../tags/tag244.xml"/><Relationship Id="rId21" Type="http://schemas.openxmlformats.org/officeDocument/2006/relationships/image" Target="../media/image21.wmf"/><Relationship Id="rId20" Type="http://schemas.openxmlformats.org/officeDocument/2006/relationships/oleObject" Target="../embeddings/oleObject11.bin"/><Relationship Id="rId2" Type="http://schemas.openxmlformats.org/officeDocument/2006/relationships/oleObject" Target="../embeddings/oleObject6.bin"/><Relationship Id="rId19" Type="http://schemas.openxmlformats.org/officeDocument/2006/relationships/tags" Target="../tags/tag243.xml"/><Relationship Id="rId18" Type="http://schemas.openxmlformats.org/officeDocument/2006/relationships/tags" Target="../tags/tag242.xml"/><Relationship Id="rId17" Type="http://schemas.openxmlformats.org/officeDocument/2006/relationships/image" Target="../media/image20.wmf"/><Relationship Id="rId16" Type="http://schemas.openxmlformats.org/officeDocument/2006/relationships/oleObject" Target="../embeddings/oleObject10.bin"/><Relationship Id="rId15" Type="http://schemas.openxmlformats.org/officeDocument/2006/relationships/tags" Target="../tags/tag241.xml"/><Relationship Id="rId14" Type="http://schemas.openxmlformats.org/officeDocument/2006/relationships/tags" Target="../tags/tag240.xml"/><Relationship Id="rId13" Type="http://schemas.openxmlformats.org/officeDocument/2006/relationships/image" Target="../media/image19.wmf"/><Relationship Id="rId12" Type="http://schemas.openxmlformats.org/officeDocument/2006/relationships/oleObject" Target="../embeddings/oleObject9.bin"/><Relationship Id="rId11" Type="http://schemas.openxmlformats.org/officeDocument/2006/relationships/tags" Target="../tags/tag239.xml"/><Relationship Id="rId10" Type="http://schemas.openxmlformats.org/officeDocument/2006/relationships/tags" Target="../tags/tag238.xml"/><Relationship Id="rId1" Type="http://schemas.openxmlformats.org/officeDocument/2006/relationships/tags" Target="../tags/tag23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4.bin"/><Relationship Id="rId4" Type="http://schemas.openxmlformats.org/officeDocument/2006/relationships/tags" Target="../tags/tag252.xml"/><Relationship Id="rId3" Type="http://schemas.openxmlformats.org/officeDocument/2006/relationships/image" Target="../media/image24.png"/><Relationship Id="rId25" Type="http://schemas.openxmlformats.org/officeDocument/2006/relationships/vmlDrawing" Target="../drawings/vmlDrawing4.vml"/><Relationship Id="rId24" Type="http://schemas.openxmlformats.org/officeDocument/2006/relationships/slideLayout" Target="../slideLayouts/slideLayout4.xml"/><Relationship Id="rId23" Type="http://schemas.openxmlformats.org/officeDocument/2006/relationships/tags" Target="../tags/tag264.xml"/><Relationship Id="rId22" Type="http://schemas.openxmlformats.org/officeDocument/2006/relationships/tags" Target="../tags/tag263.xml"/><Relationship Id="rId21" Type="http://schemas.openxmlformats.org/officeDocument/2006/relationships/tags" Target="../tags/tag262.xml"/><Relationship Id="rId20" Type="http://schemas.openxmlformats.org/officeDocument/2006/relationships/image" Target="../media/image27.png"/><Relationship Id="rId2" Type="http://schemas.openxmlformats.org/officeDocument/2006/relationships/tags" Target="../tags/tag251.xml"/><Relationship Id="rId19" Type="http://schemas.openxmlformats.org/officeDocument/2006/relationships/tags" Target="../tags/tag261.xml"/><Relationship Id="rId18" Type="http://schemas.openxmlformats.org/officeDocument/2006/relationships/tags" Target="../tags/tag260.xml"/><Relationship Id="rId17" Type="http://schemas.openxmlformats.org/officeDocument/2006/relationships/tags" Target="../tags/tag259.xml"/><Relationship Id="rId16" Type="http://schemas.openxmlformats.org/officeDocument/2006/relationships/image" Target="../media/image26.wmf"/><Relationship Id="rId15" Type="http://schemas.openxmlformats.org/officeDocument/2006/relationships/oleObject" Target="../embeddings/oleObject16.bin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image" Target="../media/image25.wmf"/><Relationship Id="rId10" Type="http://schemas.openxmlformats.org/officeDocument/2006/relationships/oleObject" Target="../embeddings/oleObject15.bin"/><Relationship Id="rId1" Type="http://schemas.openxmlformats.org/officeDocument/2006/relationships/tags" Target="../tags/tag250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" Type="http://schemas.openxmlformats.org/officeDocument/2006/relationships/tags" Target="../tags/tag26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71.xml"/><Relationship Id="rId1" Type="http://schemas.openxmlformats.org/officeDocument/2006/relationships/tags" Target="../tags/tag27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73.xml"/><Relationship Id="rId1" Type="http://schemas.openxmlformats.org/officeDocument/2006/relationships/tags" Target="../tags/tag27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.bin"/><Relationship Id="rId8" Type="http://schemas.openxmlformats.org/officeDocument/2006/relationships/tags" Target="../tags/tag275.xml"/><Relationship Id="rId7" Type="http://schemas.openxmlformats.org/officeDocument/2006/relationships/tags" Target="../tags/tag27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3" Type="http://schemas.openxmlformats.org/officeDocument/2006/relationships/vmlDrawing" Target="../drawings/vmlDrawing5.v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276.xml"/><Relationship Id="rId10" Type="http://schemas.openxmlformats.org/officeDocument/2006/relationships/image" Target="../media/image34.wmf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28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tags" Target="../tags/tag279.xml"/><Relationship Id="rId3" Type="http://schemas.openxmlformats.org/officeDocument/2006/relationships/image" Target="../media/image35.png"/><Relationship Id="rId2" Type="http://schemas.openxmlformats.org/officeDocument/2006/relationships/tags" Target="../tags/tag278.xml"/><Relationship Id="rId1" Type="http://schemas.openxmlformats.org/officeDocument/2006/relationships/tags" Target="../tags/tag27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image" Target="../media/image39.png"/><Relationship Id="rId6" Type="http://schemas.openxmlformats.org/officeDocument/2006/relationships/tags" Target="../tags/tag285.xml"/><Relationship Id="rId5" Type="http://schemas.openxmlformats.org/officeDocument/2006/relationships/image" Target="../media/image38.png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289.xml"/><Relationship Id="rId11" Type="http://schemas.openxmlformats.org/officeDocument/2006/relationships/image" Target="../media/image40.png"/><Relationship Id="rId10" Type="http://schemas.openxmlformats.org/officeDocument/2006/relationships/tags" Target="../tags/tag288.xml"/><Relationship Id="rId1" Type="http://schemas.openxmlformats.org/officeDocument/2006/relationships/tags" Target="../tags/tag281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29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tags" Target="../tags/tag29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image" Target="../media/image43.png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3" Type="http://schemas.openxmlformats.org/officeDocument/2006/relationships/tags" Target="../tags/tag296.xml"/><Relationship Id="rId22" Type="http://schemas.openxmlformats.org/officeDocument/2006/relationships/slideLayout" Target="../slideLayouts/slideLayout4.xml"/><Relationship Id="rId21" Type="http://schemas.openxmlformats.org/officeDocument/2006/relationships/tags" Target="../tags/tag313.xml"/><Relationship Id="rId20" Type="http://schemas.openxmlformats.org/officeDocument/2006/relationships/tags" Target="../tags/tag312.xml"/><Relationship Id="rId2" Type="http://schemas.openxmlformats.org/officeDocument/2006/relationships/tags" Target="../tags/tag295.xml"/><Relationship Id="rId19" Type="http://schemas.openxmlformats.org/officeDocument/2006/relationships/tags" Target="../tags/tag311.xml"/><Relationship Id="rId18" Type="http://schemas.openxmlformats.org/officeDocument/2006/relationships/tags" Target="../tags/tag310.xml"/><Relationship Id="rId17" Type="http://schemas.openxmlformats.org/officeDocument/2006/relationships/tags" Target="../tags/tag309.xml"/><Relationship Id="rId16" Type="http://schemas.openxmlformats.org/officeDocument/2006/relationships/tags" Target="../tags/tag308.xml"/><Relationship Id="rId15" Type="http://schemas.openxmlformats.org/officeDocument/2006/relationships/tags" Target="../tags/tag307.xml"/><Relationship Id="rId14" Type="http://schemas.openxmlformats.org/officeDocument/2006/relationships/tags" Target="../tags/tag306.xml"/><Relationship Id="rId13" Type="http://schemas.openxmlformats.org/officeDocument/2006/relationships/tags" Target="../tags/tag305.xml"/><Relationship Id="rId12" Type="http://schemas.openxmlformats.org/officeDocument/2006/relationships/tags" Target="../tags/tag304.xml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15.xml"/><Relationship Id="rId3" Type="http://schemas.openxmlformats.org/officeDocument/2006/relationships/image" Target="../media/image45.png"/><Relationship Id="rId2" Type="http://schemas.openxmlformats.org/officeDocument/2006/relationships/tags" Target="../tags/tag314.xml"/><Relationship Id="rId1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6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325.xml"/><Relationship Id="rId8" Type="http://schemas.openxmlformats.org/officeDocument/2006/relationships/tags" Target="../tags/tag324.xml"/><Relationship Id="rId7" Type="http://schemas.openxmlformats.org/officeDocument/2006/relationships/tags" Target="../tags/tag323.xml"/><Relationship Id="rId6" Type="http://schemas.openxmlformats.org/officeDocument/2006/relationships/tags" Target="../tags/tag322.xml"/><Relationship Id="rId5" Type="http://schemas.openxmlformats.org/officeDocument/2006/relationships/tags" Target="../tags/tag321.xml"/><Relationship Id="rId4" Type="http://schemas.openxmlformats.org/officeDocument/2006/relationships/tags" Target="../tags/tag320.xml"/><Relationship Id="rId3" Type="http://schemas.openxmlformats.org/officeDocument/2006/relationships/tags" Target="../tags/tag319.xml"/><Relationship Id="rId2" Type="http://schemas.openxmlformats.org/officeDocument/2006/relationships/tags" Target="../tags/tag318.xml"/><Relationship Id="rId19" Type="http://schemas.openxmlformats.org/officeDocument/2006/relationships/vmlDrawing" Target="../drawings/vmlDrawing6.vml"/><Relationship Id="rId18" Type="http://schemas.openxmlformats.org/officeDocument/2006/relationships/slideLayout" Target="../slideLayouts/slideLayout5.xml"/><Relationship Id="rId17" Type="http://schemas.openxmlformats.org/officeDocument/2006/relationships/tags" Target="../tags/tag329.xml"/><Relationship Id="rId16" Type="http://schemas.openxmlformats.org/officeDocument/2006/relationships/image" Target="../media/image47.wmf"/><Relationship Id="rId15" Type="http://schemas.openxmlformats.org/officeDocument/2006/relationships/oleObject" Target="../embeddings/oleObject19.bin"/><Relationship Id="rId14" Type="http://schemas.openxmlformats.org/officeDocument/2006/relationships/tags" Target="../tags/tag328.xml"/><Relationship Id="rId13" Type="http://schemas.openxmlformats.org/officeDocument/2006/relationships/image" Target="../media/image46.wmf"/><Relationship Id="rId12" Type="http://schemas.openxmlformats.org/officeDocument/2006/relationships/oleObject" Target="../embeddings/oleObject18.bin"/><Relationship Id="rId11" Type="http://schemas.openxmlformats.org/officeDocument/2006/relationships/tags" Target="../tags/tag327.xml"/><Relationship Id="rId10" Type="http://schemas.openxmlformats.org/officeDocument/2006/relationships/tags" Target="../tags/tag326.xml"/><Relationship Id="rId1" Type="http://schemas.openxmlformats.org/officeDocument/2006/relationships/tags" Target="../tags/tag317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330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7.v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33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tags" Target="../tags/tag331.xml"/><Relationship Id="rId1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3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336.xml"/><Relationship Id="rId4" Type="http://schemas.openxmlformats.org/officeDocument/2006/relationships/image" Target="../media/image55.png"/><Relationship Id="rId3" Type="http://schemas.openxmlformats.org/officeDocument/2006/relationships/tags" Target="../tags/tag335.xml"/><Relationship Id="rId2" Type="http://schemas.openxmlformats.org/officeDocument/2006/relationships/image" Target="../media/image54.png"/><Relationship Id="rId1" Type="http://schemas.openxmlformats.org/officeDocument/2006/relationships/tags" Target="../tags/tag334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image" Target="../media/image56.png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tags" Target="../tags/tag338.xml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3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6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355.xml"/><Relationship Id="rId8" Type="http://schemas.openxmlformats.org/officeDocument/2006/relationships/tags" Target="../tags/tag354.xml"/><Relationship Id="rId7" Type="http://schemas.openxmlformats.org/officeDocument/2006/relationships/tags" Target="../tags/tag353.xml"/><Relationship Id="rId6" Type="http://schemas.openxmlformats.org/officeDocument/2006/relationships/tags" Target="../tags/tag352.xml"/><Relationship Id="rId5" Type="http://schemas.openxmlformats.org/officeDocument/2006/relationships/tags" Target="../tags/tag351.xml"/><Relationship Id="rId4" Type="http://schemas.openxmlformats.org/officeDocument/2006/relationships/tags" Target="../tags/tag350.xml"/><Relationship Id="rId3" Type="http://schemas.openxmlformats.org/officeDocument/2006/relationships/tags" Target="../tags/tag349.xml"/><Relationship Id="rId2" Type="http://schemas.openxmlformats.org/officeDocument/2006/relationships/tags" Target="../tags/tag348.xml"/><Relationship Id="rId17" Type="http://schemas.openxmlformats.org/officeDocument/2006/relationships/slideLayout" Target="../slideLayouts/slideLayout5.xml"/><Relationship Id="rId16" Type="http://schemas.openxmlformats.org/officeDocument/2006/relationships/tags" Target="../tags/tag360.xml"/><Relationship Id="rId15" Type="http://schemas.openxmlformats.org/officeDocument/2006/relationships/tags" Target="../tags/tag359.xml"/><Relationship Id="rId14" Type="http://schemas.openxmlformats.org/officeDocument/2006/relationships/tags" Target="../tags/tag358.xml"/><Relationship Id="rId13" Type="http://schemas.openxmlformats.org/officeDocument/2006/relationships/tags" Target="../tags/tag357.xml"/><Relationship Id="rId12" Type="http://schemas.openxmlformats.org/officeDocument/2006/relationships/tags" Target="../tags/tag356.xml"/><Relationship Id="rId11" Type="http://schemas.openxmlformats.org/officeDocument/2006/relationships/image" Target="../media/image58.svg"/><Relationship Id="rId10" Type="http://schemas.openxmlformats.org/officeDocument/2006/relationships/image" Target="../media/image57.png"/><Relationship Id="rId1" Type="http://schemas.openxmlformats.org/officeDocument/2006/relationships/tags" Target="../tags/tag34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2.xml"/><Relationship Id="rId1" Type="http://schemas.openxmlformats.org/officeDocument/2006/relationships/tags" Target="../tags/tag361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365.xml"/><Relationship Id="rId3" Type="http://schemas.openxmlformats.org/officeDocument/2006/relationships/image" Target="../media/image59.png"/><Relationship Id="rId2" Type="http://schemas.openxmlformats.org/officeDocument/2006/relationships/tags" Target="../tags/tag364.xml"/><Relationship Id="rId1" Type="http://schemas.openxmlformats.org/officeDocument/2006/relationships/tags" Target="../tags/tag36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374265" y="2439670"/>
            <a:ext cx="7322185" cy="785495"/>
          </a:xfrm>
        </p:spPr>
        <p:txBody>
          <a:bodyPr/>
          <a:p>
            <a:r>
              <a:rPr lang="zh-CN" altLang="en-US"/>
              <a:t>基于斯特藩</a:t>
            </a:r>
            <a:r>
              <a:rPr lang="en-US" altLang="zh-CN"/>
              <a:t>-</a:t>
            </a:r>
            <a:r>
              <a:rPr lang="zh-CN" altLang="en-US"/>
              <a:t>玻尔兹曼定律的热辐射实验仪的设计与探究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039100" y="31800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2612390" y="4095750"/>
            <a:ext cx="3517265" cy="1071880"/>
          </a:xfrm>
        </p:spPr>
        <p:txBody>
          <a:bodyPr/>
          <a:p>
            <a:r>
              <a:rPr lang="zh-CN" altLang="en-US"/>
              <a:t>研究背景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4"/>
          </p:nvPr>
        </p:nvSpPr>
        <p:spPr/>
        <p:txBody>
          <a:bodyPr>
            <a:normAutofit lnSpcReduction="10000"/>
          </a:bodyPr>
          <a:p>
            <a:r>
              <a:t>01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5"/>
          </p:nvPr>
        </p:nvSpPr>
        <p:spPr>
          <a:xfrm>
            <a:off x="6724650" y="1640205"/>
            <a:ext cx="2688590" cy="990600"/>
          </a:xfrm>
        </p:spPr>
        <p:txBody>
          <a:bodyPr>
            <a:normAutofit fontScale="90000"/>
          </a:bodyPr>
          <a:p>
            <a:r>
              <a:t>1.1  </a:t>
            </a:r>
            <a:r>
              <a:rPr lang="zh-CN" altLang="en-US"/>
              <a:t>赛</a:t>
            </a:r>
            <a:r>
              <a:rPr lang="zh-CN" altLang="en-US" sz="3555"/>
              <a:t>题解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6"/>
          </p:nvPr>
        </p:nvSpPr>
        <p:spPr>
          <a:xfrm>
            <a:off x="6724650" y="2574925"/>
            <a:ext cx="2688590" cy="778510"/>
          </a:xfrm>
        </p:spPr>
        <p:txBody>
          <a:bodyPr>
            <a:normAutofit fontScale="90000"/>
          </a:bodyPr>
          <a:p>
            <a:r>
              <a:t>1.2  </a:t>
            </a:r>
            <a:r>
              <a:rPr lang="zh-CN" altLang="en-US"/>
              <a:t>概念简析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7"/>
          </p:nvPr>
        </p:nvSpPr>
        <p:spPr>
          <a:xfrm>
            <a:off x="6724650" y="3429000"/>
            <a:ext cx="2688590" cy="990600"/>
          </a:xfrm>
        </p:spPr>
        <p:txBody>
          <a:bodyPr>
            <a:normAutofit fontScale="90000"/>
          </a:bodyPr>
          <a:p>
            <a:r>
              <a:t>1.3  </a:t>
            </a:r>
            <a:r>
              <a:rPr lang="zh-CN" altLang="en-US"/>
              <a:t>目标定位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38175" y="894715"/>
            <a:ext cx="2750820" cy="708025"/>
          </a:xfrm>
        </p:spPr>
        <p:txBody>
          <a:bodyPr>
            <a:noAutofit/>
          </a:bodyPr>
          <a:p>
            <a:r>
              <a:rPr lang="en-US" altLang="zh-CN" sz="2800"/>
              <a:t>1.1 </a:t>
            </a:r>
            <a:r>
              <a:rPr sz="2800"/>
              <a:t>赛题解读</a:t>
            </a:r>
            <a:endParaRPr sz="2800"/>
          </a:p>
        </p:txBody>
      </p:sp>
      <p:sp>
        <p:nvSpPr>
          <p:cNvPr id="10" name="文本框 9"/>
          <p:cNvSpPr txBox="1"/>
          <p:nvPr/>
        </p:nvSpPr>
        <p:spPr>
          <a:xfrm>
            <a:off x="915670" y="1458595"/>
            <a:ext cx="701548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题目一：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热辐射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解读：搭建实验装置，研究热辐射的现象与规律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70610" y="2735580"/>
            <a:ext cx="8252460" cy="2760345"/>
            <a:chOff x="1588" y="4977"/>
            <a:chExt cx="12996" cy="4347"/>
          </a:xfrm>
        </p:grpSpPr>
        <p:sp>
          <p:nvSpPr>
            <p:cNvPr id="12" name="矩形 11"/>
            <p:cNvSpPr/>
            <p:nvPr>
              <p:custDataLst>
                <p:tags r:id="rId1"/>
              </p:custDataLst>
            </p:nvPr>
          </p:nvSpPr>
          <p:spPr>
            <a:xfrm>
              <a:off x="1588" y="6267"/>
              <a:ext cx="3103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28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热辐射规律</a:t>
              </a:r>
              <a:endPara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3" name="左大括号 12"/>
            <p:cNvSpPr/>
            <p:nvPr>
              <p:custDataLst>
                <p:tags r:id="rId2"/>
              </p:custDataLst>
            </p:nvPr>
          </p:nvSpPr>
          <p:spPr>
            <a:xfrm>
              <a:off x="4699" y="4977"/>
              <a:ext cx="988" cy="3403"/>
            </a:xfrm>
            <a:prstGeom prst="leftBrace">
              <a:avLst/>
            </a:prstGeom>
            <a:ln w="19050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5687" y="5604"/>
              <a:ext cx="473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sym typeface="+mn-ea"/>
                </a:rPr>
                <a:t>普朗克辐射分布定律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5687" y="6704"/>
              <a:ext cx="566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sym typeface="+mn-ea"/>
                </a:rPr>
                <a:t>斯特藩-玻耳兹曼定律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1" name="圆角矩形 20"/>
            <p:cNvSpPr/>
            <p:nvPr>
              <p:custDataLst>
                <p:tags r:id="rId5"/>
              </p:custDataLst>
            </p:nvPr>
          </p:nvSpPr>
          <p:spPr>
            <a:xfrm>
              <a:off x="5468" y="6475"/>
              <a:ext cx="5169" cy="1183"/>
            </a:xfrm>
            <a:prstGeom prst="round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右大括号 15"/>
            <p:cNvSpPr/>
            <p:nvPr>
              <p:custDataLst>
                <p:tags r:id="rId6"/>
              </p:custDataLst>
            </p:nvPr>
          </p:nvSpPr>
          <p:spPr>
            <a:xfrm>
              <a:off x="11209" y="5737"/>
              <a:ext cx="709" cy="2715"/>
            </a:xfrm>
            <a:prstGeom prst="rightBrace">
              <a:avLst/>
            </a:prstGeom>
            <a:ln w="19050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7"/>
              </p:custDataLst>
            </p:nvPr>
          </p:nvSpPr>
          <p:spPr>
            <a:xfrm>
              <a:off x="11657" y="6704"/>
              <a:ext cx="292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zh-CN" altLang="en-US" sz="2800" b="1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黑体辐射</a:t>
              </a:r>
              <a:endPara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246" y="8106"/>
              <a:ext cx="9976" cy="1218"/>
              <a:chOff x="3246" y="8106"/>
              <a:chExt cx="9976" cy="1218"/>
            </a:xfrm>
          </p:grpSpPr>
          <p:sp>
            <p:nvSpPr>
              <p:cNvPr id="19" name="文本框 18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5695" y="8106"/>
                <a:ext cx="3272" cy="83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l">
                  <a:buClrTx/>
                  <a:buSzTx/>
                  <a:buFontTx/>
                </a:pPr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  <a:sym typeface="+mn-ea"/>
                  </a:rPr>
                  <a:t>维恩位移定律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  <a:p>
                <a:pPr algn="l">
                  <a:buClrTx/>
                  <a:buSzTx/>
                  <a:buFontTx/>
                </a:pP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sp>
            <p:nvSpPr>
              <p:cNvPr id="20" name="左中括号 19"/>
              <p:cNvSpPr/>
              <p:nvPr>
                <p:custDataLst>
                  <p:tags r:id="rId9"/>
                </p:custDataLst>
              </p:nvPr>
            </p:nvSpPr>
            <p:spPr>
              <a:xfrm rot="16200000">
                <a:off x="7798" y="3900"/>
                <a:ext cx="872" cy="9976"/>
              </a:xfrm>
              <a:prstGeom prst="leftBracket">
                <a:avLst/>
              </a:prstGeom>
              <a:ln w="76200"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文本框 22"/>
          <p:cNvSpPr txBox="1"/>
          <p:nvPr>
            <p:custDataLst>
              <p:tags r:id="rId10"/>
            </p:custDataLst>
          </p:nvPr>
        </p:nvSpPr>
        <p:spPr>
          <a:xfrm>
            <a:off x="3683635" y="2490470"/>
            <a:ext cx="2895600" cy="294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基尔霍夫辐射定律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4370070" y="5541645"/>
            <a:ext cx="1522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理想情况</a:t>
            </a:r>
            <a:endParaRPr lang="zh-CN" altLang="en-US" sz="2400"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5" name="图片 24" descr="黑体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132445" y="1084580"/>
            <a:ext cx="3129915" cy="26022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576580" y="802640"/>
            <a:ext cx="4643755" cy="718185"/>
          </a:xfrm>
        </p:spPr>
        <p:txBody>
          <a:bodyPr>
            <a:noAutofit/>
          </a:bodyPr>
          <a:p>
            <a:r>
              <a:rPr lang="en-US" altLang="zh-CN"/>
              <a:t>1.2 </a:t>
            </a:r>
            <a:r>
              <a:t>概念简述：热辐射</a:t>
            </a:r>
          </a:p>
        </p:txBody>
      </p:sp>
      <p:pic>
        <p:nvPicPr>
          <p:cNvPr id="13" name="图片 12" descr="3b32303236353238313bb1cabcc7b1b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660" y="1520825"/>
            <a:ext cx="914400" cy="914400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1708150" y="1706245"/>
            <a:ext cx="9309735" cy="3590925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  <a:effectLst>
            <a:outerShdw blurRad="76200" dist="76200" sx="100500" sy="100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2133600" y="2024380"/>
            <a:ext cx="8648065" cy="2954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热辐射：物体由于具有温度而辐射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电磁波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的现象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热量传递的3种方式之一：热传导、热对流、热辐射，但热辐射是真空中唯一的传热方式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一切温度高于绝对零度的物体都能产生热辐射，温度愈高，辐射出的总能量就愈大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热辐射的光谱是连续谱，波长覆盖范围理论上可从0直至∞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576580" y="802640"/>
            <a:ext cx="6844665" cy="718185"/>
          </a:xfrm>
        </p:spPr>
        <p:txBody>
          <a:bodyPr>
            <a:noAutofit/>
          </a:bodyPr>
          <a:p>
            <a:r>
              <a:rPr lang="en-US" altLang="zh-CN"/>
              <a:t>1.2 </a:t>
            </a:r>
            <a:r>
              <a:t>概念简述：斯特藩-玻尔兹曼定律</a:t>
            </a:r>
          </a:p>
        </p:txBody>
      </p:sp>
      <p:pic>
        <p:nvPicPr>
          <p:cNvPr id="13" name="图片 12" descr="3b32303236353238313bb1cabcc7b1b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660" y="1520825"/>
            <a:ext cx="914400" cy="914400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1708150" y="1706245"/>
            <a:ext cx="9309735" cy="3590925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  <a:effectLst>
            <a:outerShdw blurRad="76200" dist="76200" sx="100500" sy="100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2133600" y="2024380"/>
            <a:ext cx="8648065" cy="2954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黑体表面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单位面积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单位时间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内辐射出的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总能量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（称为物体的辐射度或能量通量密度）E与黑体本身的热力学温度T的四次方成正比: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ε：实际物体的吸收系数，称为物体的黑度（绝对黑体ε=1）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4474845" y="3000375"/>
          <a:ext cx="2292985" cy="71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5" imgW="609600" imgH="203200" progId="Equation.KSEE3">
                  <p:embed/>
                </p:oleObj>
              </mc:Choice>
              <mc:Fallback>
                <p:oleObj name="" r:id="rId5" imgW="6096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74845" y="3000375"/>
                        <a:ext cx="2292985" cy="71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501900" y="3714115"/>
          <a:ext cx="3446145" cy="451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" r:id="rId8" imgW="3261360" imgH="427990" progId="Equation.KSEE3">
                  <p:embed/>
                </p:oleObj>
              </mc:Choice>
              <mc:Fallback>
                <p:oleObj name="" r:id="rId8" imgW="3261360" imgH="427990" progId="Equation.KSEE3">
                  <p:embed/>
                  <p:pic>
                    <p:nvPicPr>
                      <p:cNvPr id="0" name="图片 103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01900" y="3714115"/>
                        <a:ext cx="3446145" cy="451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165850" y="3729990"/>
          <a:ext cx="1824990" cy="43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11" imgW="850900" imgH="203200" progId="Equation.KSEE3">
                  <p:embed/>
                </p:oleObj>
              </mc:Choice>
              <mc:Fallback>
                <p:oleObj name="" r:id="rId11" imgW="850900" imgH="2032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65850" y="3729990"/>
                        <a:ext cx="1824990" cy="435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8445500" y="3791585"/>
          <a:ext cx="993140" cy="374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14" imgW="355600" imgH="177165" progId="Equation.KSEE3">
                  <p:embed/>
                </p:oleObj>
              </mc:Choice>
              <mc:Fallback>
                <p:oleObj name="" r:id="rId14" imgW="355600" imgH="177165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445500" y="3791585"/>
                        <a:ext cx="993140" cy="374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628650" y="834390"/>
            <a:ext cx="2658745" cy="718185"/>
          </a:xfrm>
        </p:spPr>
        <p:txBody>
          <a:bodyPr>
            <a:normAutofit/>
          </a:bodyPr>
          <a:p>
            <a:r>
              <a:rPr lang="en-US" altLang="zh-CN"/>
              <a:t>1.3 </a:t>
            </a:r>
            <a:r>
              <a:t>目标定位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60755" y="2456815"/>
            <a:ext cx="106184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目前对斯特藩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玻尔兹曼定律的证明一般采用辐射源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功率计模式。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存在问题：辐射源不是近似黑体；功率计不针对热辐射的波长范围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60755" y="1552575"/>
            <a:ext cx="10019665" cy="1876425"/>
            <a:chOff x="1513" y="2445"/>
            <a:chExt cx="15779" cy="2955"/>
          </a:xfrm>
        </p:grpSpPr>
        <p:sp>
          <p:nvSpPr>
            <p:cNvPr id="4" name="文本框 3"/>
            <p:cNvSpPr txBox="1"/>
            <p:nvPr/>
          </p:nvSpPr>
          <p:spPr>
            <a:xfrm>
              <a:off x="1513" y="2445"/>
              <a:ext cx="15779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>
                <a:buFont typeface="Wingdings" panose="05000000000000000000" charset="0"/>
                <a:buNone/>
              </a:pPr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1.</a:t>
              </a:r>
              <a:r>
                <a:rPr 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斯特藩</a:t>
              </a:r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-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玻尔兹曼定律作为热辐射基本定律之一，对生产、工业、工程</a:t>
              </a:r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   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方面有着非常重要的作用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822" y="5400"/>
              <a:ext cx="13424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diamond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960755" y="3613785"/>
            <a:ext cx="7924165" cy="1732915"/>
            <a:chOff x="1702" y="5691"/>
            <a:chExt cx="12479" cy="2729"/>
          </a:xfrm>
        </p:grpSpPr>
        <p:sp>
          <p:nvSpPr>
            <p:cNvPr id="8" name="文本框 7"/>
            <p:cNvSpPr txBox="1"/>
            <p:nvPr/>
          </p:nvSpPr>
          <p:spPr>
            <a:xfrm>
              <a:off x="1702" y="5691"/>
              <a:ext cx="1247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1.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自制一台可用于验证</a:t>
              </a:r>
              <a:r>
                <a:rPr 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斯特藩</a:t>
              </a:r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-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玻尔兹曼定律的实验仪器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02" y="6693"/>
              <a:ext cx="64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2.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验证</a:t>
              </a:r>
              <a:r>
                <a:rPr 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斯特藩</a:t>
              </a:r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-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玻尔兹曼定律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702" y="7695"/>
              <a:ext cx="1064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3.提高实验的操作性，使本实验可用于学生实验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2328545" y="3901440"/>
            <a:ext cx="3517265" cy="1071880"/>
          </a:xfrm>
        </p:spPr>
        <p:txBody>
          <a:bodyPr/>
          <a:p>
            <a:r>
              <a:rPr lang="zh-CN" altLang="en-US"/>
              <a:t>原理与方案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4"/>
          </p:nvPr>
        </p:nvSpPr>
        <p:spPr/>
        <p:txBody>
          <a:bodyPr>
            <a:normAutofit lnSpcReduction="10000"/>
          </a:bodyPr>
          <a:p>
            <a:r>
              <a:t>02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5"/>
          </p:nvPr>
        </p:nvSpPr>
        <p:spPr>
          <a:xfrm>
            <a:off x="6750685" y="1478280"/>
            <a:ext cx="2688590" cy="990600"/>
          </a:xfrm>
        </p:spPr>
        <p:txBody>
          <a:bodyPr>
            <a:normAutofit fontScale="90000"/>
          </a:bodyPr>
          <a:p>
            <a:r>
              <a:t>2.1  </a:t>
            </a:r>
            <a:r>
              <a:rPr lang="zh-CN" altLang="en-US"/>
              <a:t>设计思路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6"/>
          </p:nvPr>
        </p:nvSpPr>
        <p:spPr>
          <a:xfrm>
            <a:off x="6750685" y="2387600"/>
            <a:ext cx="3213100" cy="847725"/>
          </a:xfrm>
        </p:spPr>
        <p:txBody>
          <a:bodyPr>
            <a:normAutofit fontScale="90000"/>
          </a:bodyPr>
          <a:p>
            <a:r>
              <a:t>2.2  </a:t>
            </a:r>
            <a:r>
              <a:rPr lang="zh-CN" altLang="en-US"/>
              <a:t>辐射源选择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7"/>
          </p:nvPr>
        </p:nvSpPr>
        <p:spPr>
          <a:xfrm>
            <a:off x="6750685" y="3297555"/>
            <a:ext cx="3691255" cy="994410"/>
          </a:xfrm>
        </p:spPr>
        <p:txBody>
          <a:bodyPr>
            <a:normAutofit/>
          </a:bodyPr>
          <a:p>
            <a:r>
              <a:t>2.3  </a:t>
            </a:r>
            <a:r>
              <a:rPr lang="zh-CN" altLang="en-US"/>
              <a:t>传感器设计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8"/>
          </p:nvPr>
        </p:nvSpPr>
        <p:spPr>
          <a:xfrm>
            <a:off x="6750685" y="4237990"/>
            <a:ext cx="3124835" cy="1203960"/>
          </a:xfrm>
        </p:spPr>
        <p:txBody>
          <a:bodyPr>
            <a:normAutofit/>
          </a:bodyPr>
          <a:p>
            <a:r>
              <a:t>2.4  </a:t>
            </a:r>
            <a:r>
              <a:rPr lang="zh-CN" altLang="en-US"/>
              <a:t>理论推导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69290" y="844550"/>
            <a:ext cx="2411730" cy="944245"/>
          </a:xfrm>
        </p:spPr>
        <p:txBody>
          <a:bodyPr>
            <a:normAutofit/>
          </a:bodyPr>
          <a:p>
            <a:r>
              <a:rPr lang="en-US" altLang="zh-CN"/>
              <a:t>2.1 </a:t>
            </a:r>
            <a:r>
              <a:t>设计思路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07695" y="1507490"/>
            <a:ext cx="10462260" cy="4424045"/>
            <a:chOff x="861" y="2546"/>
            <a:chExt cx="16476" cy="6967"/>
          </a:xfrm>
        </p:grpSpPr>
        <p:grpSp>
          <p:nvGrpSpPr>
            <p:cNvPr id="30" name="组合 29"/>
            <p:cNvGrpSpPr/>
            <p:nvPr/>
          </p:nvGrpSpPr>
          <p:grpSpPr>
            <a:xfrm>
              <a:off x="2980" y="3223"/>
              <a:ext cx="13678" cy="5632"/>
              <a:chOff x="5474" y="2909"/>
              <a:chExt cx="12398" cy="5373"/>
            </a:xfrm>
          </p:grpSpPr>
          <p:graphicFrame>
            <p:nvGraphicFramePr>
              <p:cNvPr id="6" name="对象 5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1"/>
                </p:custDataLst>
              </p:nvPr>
            </p:nvGraphicFramePr>
            <p:xfrm>
              <a:off x="9510" y="5230"/>
              <a:ext cx="180" cy="3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7" name="" r:id="rId2" imgW="114300" imgH="215900" progId="Equation.KSEE3">
                      <p:embed/>
                    </p:oleObj>
                  </mc:Choice>
                  <mc:Fallback>
                    <p:oleObj name="" r:id="rId2" imgW="114300" imgH="215900" progId="Equation.KSEE3">
                      <p:embed/>
                      <p:pic>
                        <p:nvPicPr>
                          <p:cNvPr id="0" name="图片 1026"/>
                          <p:cNvPicPr/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9510" y="5230"/>
                            <a:ext cx="180" cy="34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7" name="直接箭头连接符 16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8343" y="3860"/>
                <a:ext cx="1653" cy="16"/>
              </a:xfrm>
              <a:prstGeom prst="straightConnector1">
                <a:avLst/>
              </a:prstGeom>
              <a:ln w="31750" cap="rnd">
                <a:solidFill>
                  <a:schemeClr val="accent5"/>
                </a:solidFill>
                <a:round/>
                <a:tailEnd type="arrow" w="med" len="med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" name="直接箭头连接符 3"/>
              <p:cNvCxnSpPr/>
              <p:nvPr>
                <p:custDataLst>
                  <p:tags r:id="rId5"/>
                </p:custDataLst>
              </p:nvPr>
            </p:nvCxnSpPr>
            <p:spPr>
              <a:xfrm flipH="1">
                <a:off x="6898" y="4702"/>
                <a:ext cx="3503" cy="1975"/>
              </a:xfrm>
              <a:prstGeom prst="straightConnector1">
                <a:avLst/>
              </a:prstGeom>
              <a:ln w="31750" cap="rnd">
                <a:solidFill>
                  <a:schemeClr val="accent5"/>
                </a:solidFill>
                <a:round/>
                <a:tailEnd type="arrow" w="med" len="med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2" name="对角圆角矩形 1"/>
              <p:cNvSpPr/>
              <p:nvPr>
                <p:custDataLst>
                  <p:tags r:id="rId6"/>
                </p:custDataLst>
              </p:nvPr>
            </p:nvSpPr>
            <p:spPr>
              <a:xfrm>
                <a:off x="5474" y="6623"/>
                <a:ext cx="2868" cy="1659"/>
              </a:xfrm>
              <a:prstGeom prst="round2DiagRect">
                <a:avLst/>
              </a:prstGeom>
            </p:spPr>
            <p:style>
              <a:lnRef idx="0">
                <a:srgbClr val="FFFFFF"/>
              </a:lnRef>
              <a:fillRef idx="2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rtlCol="0" anchor="ctr" anchorCtr="1">
                <a:normAutofit/>
              </a:bodyPr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z="2400"/>
                  <a:t>传感器接收热辐射</a:t>
                </a:r>
                <a:endParaRPr lang="zh-CN" altLang="en-US" sz="2400"/>
              </a:p>
            </p:txBody>
          </p:sp>
          <p:sp>
            <p:nvSpPr>
              <p:cNvPr id="9" name="对角圆角矩形 8"/>
              <p:cNvSpPr/>
              <p:nvPr>
                <p:custDataLst>
                  <p:tags r:id="rId7"/>
                </p:custDataLst>
              </p:nvPr>
            </p:nvSpPr>
            <p:spPr>
              <a:xfrm>
                <a:off x="5493" y="2909"/>
                <a:ext cx="2850" cy="1790"/>
              </a:xfrm>
              <a:prstGeom prst="round2DiagRect">
                <a:avLst>
                  <a:gd name="adj1" fmla="val 16667"/>
                  <a:gd name="adj2" fmla="val 0"/>
                </a:avLst>
              </a:prstGeom>
            </p:spPr>
            <p:style>
              <a:lnRef idx="2">
                <a:schemeClr val="accent2"/>
              </a:lnRef>
              <a:fillRef idx="2">
                <a:schemeClr val="accent2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rtlCol="0" anchor="ctr" anchorCtr="1">
                <a:normAutofit/>
              </a:bodyPr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z="2400">
                    <a:solidFill>
                      <a:sysClr val="window" lastClr="FFFFFF"/>
                    </a:solidFill>
                    <a:latin typeface="Arial" panose="020B0604020202020204" pitchFamily="34" charset="0"/>
                    <a:ea typeface="黑体" panose="02010609060101010101" charset="-122"/>
                  </a:rPr>
                  <a:t>对辐射源</a:t>
                </a:r>
                <a:endParaRPr lang="zh-CN" altLang="en-US" sz="2400">
                  <a:solidFill>
                    <a:sysClr val="window" lastClr="FFFFFF"/>
                  </a:solidFill>
                  <a:latin typeface="Arial" panose="020B0604020202020204" pitchFamily="34" charset="0"/>
                  <a:ea typeface="黑体" panose="02010609060101010101" charset="-12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</a:pPr>
                <a:r>
                  <a:rPr lang="zh-CN" altLang="en-US" sz="2400">
                    <a:solidFill>
                      <a:sysClr val="window" lastClr="FFFFFF"/>
                    </a:solidFill>
                    <a:latin typeface="Arial" panose="020B0604020202020204" pitchFamily="34" charset="0"/>
                    <a:ea typeface="黑体" panose="02010609060101010101" charset="-122"/>
                  </a:rPr>
                  <a:t>加热</a:t>
                </a:r>
                <a:endParaRPr lang="zh-CN" altLang="en-US" sz="2400">
                  <a:solidFill>
                    <a:sysClr val="window" lastClr="FFFFFF"/>
                  </a:solidFill>
                  <a:latin typeface="Arial" panose="020B0604020202020204" pitchFamily="34" charset="0"/>
                  <a:ea typeface="黑体" panose="02010609060101010101" charset="-122"/>
                </a:endParaRPr>
              </a:p>
            </p:txBody>
          </p:sp>
          <p:sp>
            <p:nvSpPr>
              <p:cNvPr id="11" name="对角圆角矩形 10"/>
              <p:cNvSpPr/>
              <p:nvPr>
                <p:custDataLst>
                  <p:tags r:id="rId8"/>
                </p:custDataLst>
              </p:nvPr>
            </p:nvSpPr>
            <p:spPr>
              <a:xfrm>
                <a:off x="9996" y="2909"/>
                <a:ext cx="3036" cy="1734"/>
              </a:xfrm>
              <a:prstGeom prst="round2DiagRect">
                <a:avLst/>
              </a:prstGeom>
            </p:spPr>
            <p:style>
              <a:lnRef idx="2">
                <a:schemeClr val="accent2"/>
              </a:lnRef>
              <a:fillRef idx="2">
                <a:schemeClr val="accent2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/>
                  <a:t>温度实时上升</a:t>
                </a:r>
                <a:endParaRPr lang="zh-CN" altLang="en-US" sz="2400"/>
              </a:p>
            </p:txBody>
          </p:sp>
          <p:sp>
            <p:nvSpPr>
              <p:cNvPr id="12" name="对角圆角矩形 11"/>
              <p:cNvSpPr/>
              <p:nvPr>
                <p:custDataLst>
                  <p:tags r:id="rId9"/>
                </p:custDataLst>
              </p:nvPr>
            </p:nvSpPr>
            <p:spPr>
              <a:xfrm>
                <a:off x="9904" y="6549"/>
                <a:ext cx="2960" cy="1732"/>
              </a:xfrm>
              <a:prstGeom prst="round2DiagRect">
                <a:avLst>
                  <a:gd name="adj1" fmla="val 16667"/>
                  <a:gd name="adj2" fmla="val 965"/>
                </a:avLst>
              </a:prstGeom>
            </p:spPr>
            <p:style>
              <a:lnRef idx="0">
                <a:srgbClr val="FFFFFF"/>
              </a:lnRef>
              <a:fillRef idx="2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1" forceAA="0" compatLnSpc="1">
                <a:normAutofit/>
              </a:bodyPr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zh-CN" altLang="en-US" sz="2400">
                    <a:sym typeface="+mn-ea"/>
                  </a:rPr>
                  <a:t>数据测量</a:t>
                </a:r>
                <a:endParaRPr lang="zh-CN" altLang="en-US" sz="2400">
                  <a:sym typeface="+mn-ea"/>
                </a:endParaRPr>
              </a:p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zh-CN" altLang="en-US" sz="2400">
                    <a:sym typeface="+mn-ea"/>
                  </a:rPr>
                  <a:t>计算</a:t>
                </a:r>
                <a:endParaRPr lang="zh-CN" altLang="en-US" sz="2400">
                  <a:sym typeface="+mn-ea"/>
                </a:endParaRPr>
              </a:p>
            </p:txBody>
          </p:sp>
          <p:cxnSp>
            <p:nvCxnSpPr>
              <p:cNvPr id="14" name="直接箭头连接符 13"/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13031" y="3773"/>
                <a:ext cx="1680" cy="21"/>
              </a:xfrm>
              <a:prstGeom prst="straightConnector1">
                <a:avLst/>
              </a:prstGeom>
              <a:ln w="31750" cap="rnd">
                <a:solidFill>
                  <a:schemeClr val="accent5"/>
                </a:solidFill>
                <a:round/>
                <a:tailEnd type="arrow" w="med" len="med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9" name="对角圆角矩形 18"/>
                  <p:cNvSpPr/>
                  <p:nvPr>
                    <p:custDataLst>
                      <p:tags r:id="rId11"/>
                    </p:custDataLst>
                  </p:nvPr>
                </p:nvSpPr>
                <p:spPr>
                  <a:xfrm>
                    <a:off x="14703" y="2909"/>
                    <a:ext cx="3169" cy="1680"/>
                  </a:xfrm>
                  <a:prstGeom prst="round2DiagRect">
                    <a:avLst/>
                  </a:prstGeom>
                </p:spPr>
                <p:style>
                  <a:lnRef idx="2">
                    <a:schemeClr val="accent2"/>
                  </a:lnRef>
                  <a:fillRef idx="2">
                    <a:schemeClr val="accent2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2400"/>
                      <a:t>辐射源E=εσ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/>
                            </m:ctrlPr>
                          </m:sSupPr>
                          <m:e>
                            <m:r>
                              <a:rPr lang="zh-CN" altLang="en-US" sz="2400">
                                <a:latin typeface="Cambria Math" panose="02040503050406030204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zh-CN" altLang="en-US" sz="2400">
                                <a:latin typeface="Cambria Math" panose="02040503050406030204" charset="0"/>
                              </a:rPr>
                              <m:t>4</m:t>
                            </m:r>
                          </m:sup>
                        </m:sSup>
                      </m:oMath>
                    </a14:m>
                    <a:r>
                      <a:rPr lang="zh-CN" altLang="en-US" sz="2400"/>
                      <a:t>的</a:t>
                    </a:r>
                    <a:endParaRPr lang="zh-CN" altLang="en-US" sz="2400"/>
                  </a:p>
                  <a:p>
                    <a:pPr algn="ctr"/>
                    <a:r>
                      <a:rPr lang="zh-CN" altLang="en-US" sz="2400"/>
                      <a:t>理论E</a:t>
                    </a:r>
                    <a:endParaRPr lang="zh-CN" altLang="en-US" sz="2400"/>
                  </a:p>
                </p:txBody>
              </p:sp>
            </mc:Choice>
            <mc:Fallback>
              <p:sp>
                <p:nvSpPr>
                  <p:cNvPr id="19" name="对角圆角矩形 18"/>
                  <p:cNvSpPr>
                    <a:spLocks noRot="1" noChangeAspect="1" noMove="1" noResize="1" noEditPoints="1" noAdjustHandles="1" noChangeArrowheads="1" noChangeShapeType="1" noTextEdit="1"/>
                  </p:cNvSpPr>
                  <p:nvPr>
                    <p:custDataLst>
                      <p:tags r:id="rId12"/>
                    </p:custDataLst>
                  </p:nvPr>
                </p:nvSpPr>
                <p:spPr>
                  <a:xfrm>
                    <a:off x="14703" y="2909"/>
                    <a:ext cx="3169" cy="1680"/>
                  </a:xfrm>
                  <a:prstGeom prst="round2DiagRect">
                    <a:avLst/>
                  </a:prstGeom>
                  <a:blipFill rotWithShape="1">
                    <a:blip r:embed="rId13"/>
                  </a:blipFill>
                </p:spPr>
                <p:style>
                  <a:lnRef idx="2">
                    <a:schemeClr val="accent2"/>
                  </a:lnRef>
                  <a:fillRef idx="2">
                    <a:schemeClr val="accent2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直接箭头连接符 19"/>
              <p:cNvCxnSpPr>
                <a:endCxn id="12" idx="2"/>
              </p:cNvCxnSpPr>
              <p:nvPr>
                <p:custDataLst>
                  <p:tags r:id="rId14"/>
                </p:custDataLst>
              </p:nvPr>
            </p:nvCxnSpPr>
            <p:spPr>
              <a:xfrm>
                <a:off x="8397" y="7396"/>
                <a:ext cx="1506" cy="19"/>
              </a:xfrm>
              <a:prstGeom prst="straightConnector1">
                <a:avLst/>
              </a:prstGeom>
              <a:ln w="31750" cap="rnd">
                <a:solidFill>
                  <a:schemeClr val="accent5"/>
                </a:solidFill>
                <a:round/>
                <a:tailEnd type="arrow" w="med" len="med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21" name="对角圆角矩形 20"/>
              <p:cNvSpPr/>
              <p:nvPr>
                <p:custDataLst>
                  <p:tags r:id="rId15"/>
                </p:custDataLst>
              </p:nvPr>
            </p:nvSpPr>
            <p:spPr>
              <a:xfrm>
                <a:off x="14857" y="6576"/>
                <a:ext cx="2868" cy="1659"/>
              </a:xfrm>
              <a:prstGeom prst="round2DiagRect">
                <a:avLst/>
              </a:prstGeom>
            </p:spPr>
            <p:style>
              <a:lnRef idx="0">
                <a:srgbClr val="FFFFFF"/>
              </a:lnRef>
              <a:fillRef idx="2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rtlCol="0" anchor="ctr" anchorCtr="1">
                <a:normAutofit/>
              </a:bodyPr>
              <a:p>
                <a:pPr mar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zh-CN" altLang="en-US" sz="2400"/>
                  <a:t>传感器测出的实验值E</a:t>
                </a:r>
                <a:endParaRPr lang="zh-CN" altLang="en-US" sz="2400"/>
              </a:p>
            </p:txBody>
          </p:sp>
          <p:cxnSp>
            <p:nvCxnSpPr>
              <p:cNvPr id="23" name="直接箭头连接符 22"/>
              <p:cNvCxnSpPr/>
              <p:nvPr>
                <p:custDataLst>
                  <p:tags r:id="rId16"/>
                </p:custDataLst>
              </p:nvPr>
            </p:nvCxnSpPr>
            <p:spPr>
              <a:xfrm flipV="1">
                <a:off x="12865" y="7424"/>
                <a:ext cx="1943" cy="7"/>
              </a:xfrm>
              <a:prstGeom prst="straightConnector1">
                <a:avLst/>
              </a:prstGeom>
              <a:ln w="31750" cap="rnd">
                <a:solidFill>
                  <a:schemeClr val="accent5"/>
                </a:solidFill>
                <a:round/>
                <a:tailEnd type="arrow" w="med" len="med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2937" y="6844"/>
                <a:ext cx="1752" cy="58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 sz="2000"/>
                  <a:t>数字显示</a:t>
                </a:r>
                <a:endParaRPr lang="zh-CN" altLang="en-US" sz="2000"/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18"/>
                </p:custDataLst>
              </p:nvPr>
            </p:nvSpPr>
            <p:spPr>
              <a:xfrm rot="19500000">
                <a:off x="7646" y="5122"/>
                <a:ext cx="1589" cy="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000"/>
                  <a:t>热辐射</a:t>
                </a:r>
                <a:endParaRPr lang="zh-CN" altLang="en-US" sz="2000"/>
              </a:p>
            </p:txBody>
          </p:sp>
          <p:cxnSp>
            <p:nvCxnSpPr>
              <p:cNvPr id="27" name="直接箭头连接符 26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15943" y="4589"/>
                <a:ext cx="0" cy="1960"/>
              </a:xfrm>
              <a:prstGeom prst="straightConnector1">
                <a:avLst/>
              </a:prstGeom>
              <a:ln w="31750" cap="rnd">
                <a:solidFill>
                  <a:schemeClr val="accent5"/>
                </a:solidFill>
                <a:round/>
                <a:headEnd type="arrow" w="med" len="med"/>
                <a:tailEnd type="arrow" w="med" len="med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28" name="文本框 2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5943" y="5258"/>
                <a:ext cx="1070" cy="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/>
                  <a:t>对比</a:t>
                </a:r>
                <a:r>
                  <a:rPr lang="en-US" altLang="zh-CN"/>
                  <a:t> </a:t>
                </a:r>
                <a:endParaRPr lang="en-US" altLang="zh-CN"/>
              </a:p>
              <a:p>
                <a:r>
                  <a:rPr lang="zh-CN" altLang="en-US"/>
                  <a:t>验证</a:t>
                </a:r>
                <a:endParaRPr lang="zh-CN" altLang="en-US"/>
              </a:p>
            </p:txBody>
          </p:sp>
        </p:grpSp>
        <p:sp>
          <p:nvSpPr>
            <p:cNvPr id="31" name="图文框 30"/>
            <p:cNvSpPr/>
            <p:nvPr>
              <p:custDataLst>
                <p:tags r:id="rId21"/>
              </p:custDataLst>
            </p:nvPr>
          </p:nvSpPr>
          <p:spPr>
            <a:xfrm>
              <a:off x="2204" y="2546"/>
              <a:ext cx="15133" cy="6967"/>
            </a:xfrm>
            <a:prstGeom prst="frame">
              <a:avLst>
                <a:gd name="adj1" fmla="val 2585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22"/>
              </p:custDataLst>
            </p:nvPr>
          </p:nvSpPr>
          <p:spPr>
            <a:xfrm>
              <a:off x="861" y="3716"/>
              <a:ext cx="1160" cy="48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 sz="3600">
                  <a:solidFill>
                    <a:schemeClr val="tx2">
                      <a:lumMod val="75000"/>
                      <a:lumOff val="25000"/>
                    </a:schemeClr>
                  </a:solidFill>
                  <a:latin typeface="楷体" panose="02010609060101010101" charset="-122"/>
                  <a:ea typeface="楷体" panose="02010609060101010101" charset="-122"/>
                </a:rPr>
                <a:t>绝热装置包裹</a:t>
              </a:r>
              <a:endParaRPr lang="zh-CN" altLang="en-US" sz="3600">
                <a:solidFill>
                  <a:schemeClr val="tx2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  <p:custDataLst>
      <p:tags r:id="rId2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566420" y="875030"/>
            <a:ext cx="2750820" cy="728980"/>
          </a:xfrm>
        </p:spPr>
        <p:txBody>
          <a:bodyPr>
            <a:normAutofit/>
          </a:bodyPr>
          <a:p>
            <a:r>
              <a:rPr lang="en-US" altLang="zh-CN"/>
              <a:t>2.2 </a:t>
            </a:r>
            <a:r>
              <a:t>辐射源选择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62885" y="1525270"/>
            <a:ext cx="10269910" cy="4223974"/>
            <a:chOff x="948" y="2657"/>
            <a:chExt cx="17471" cy="7175"/>
          </a:xfrm>
        </p:grpSpPr>
        <p:sp>
          <p:nvSpPr>
            <p:cNvPr id="23" name="矩形 22"/>
            <p:cNvSpPr/>
            <p:nvPr>
              <p:custDataLst>
                <p:tags r:id="rId1"/>
              </p:custDataLst>
            </p:nvPr>
          </p:nvSpPr>
          <p:spPr>
            <a:xfrm>
              <a:off x="1712" y="6460"/>
              <a:ext cx="15847" cy="148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softEdge rad="50800"/>
            </a:effectLst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炭黑：</a:t>
              </a:r>
              <a:r>
                <a:rPr lang="en-US" altLang="zh-CN" sz="28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T</a:t>
              </a:r>
              <a:r>
                <a:rPr lang="zh-CN" altLang="en-US" sz="28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保持在</a:t>
              </a:r>
              <a:r>
                <a:rPr lang="en-US" altLang="zh-CN" sz="28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20-400℃</a:t>
              </a:r>
              <a:r>
                <a:rPr lang="zh-CN" altLang="en-US" sz="28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时，ε</a:t>
              </a:r>
              <a:r>
                <a:rPr lang="en-US" altLang="zh-CN" sz="28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=0.97</a:t>
              </a:r>
              <a:r>
                <a:rPr lang="zh-CN" altLang="en-US" sz="28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，且不随波长变化</a:t>
              </a:r>
              <a:endPara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2"/>
              </p:custDataLst>
            </p:nvPr>
          </p:nvSpPr>
          <p:spPr>
            <a:xfrm>
              <a:off x="16318" y="2928"/>
              <a:ext cx="2101" cy="26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zh-CN" altLang="en-US" sz="4400" b="1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sym typeface="+mn-ea"/>
                </a:rPr>
                <a:t>炭黑</a:t>
              </a:r>
              <a:endParaRPr lang="zh-CN" altLang="en-US" sz="44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sym typeface="+mn-ea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3"/>
              </p:custDataLst>
            </p:nvPr>
          </p:nvSpPr>
          <p:spPr>
            <a:xfrm>
              <a:off x="1502" y="8338"/>
              <a:ext cx="2882" cy="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参考文献：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48" y="2657"/>
              <a:ext cx="15369" cy="3803"/>
              <a:chOff x="948" y="2657"/>
              <a:chExt cx="15369" cy="3803"/>
            </a:xfrm>
          </p:grpSpPr>
          <p:sp>
            <p:nvSpPr>
              <p:cNvPr id="13" name="文本框 1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111" y="5050"/>
                <a:ext cx="13206" cy="1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符合实验条件：辐射出射较强，辐射接收端被加热较快；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  <a:p>
                <a:pPr algn="l">
                  <a:buClrTx/>
                  <a:buSzTx/>
                  <a:buFontTx/>
                </a:pPr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             保证实验安全--T大小适中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948" y="2657"/>
                <a:ext cx="13673" cy="2742"/>
                <a:chOff x="948" y="2657"/>
                <a:chExt cx="13673" cy="2742"/>
              </a:xfrm>
            </p:grpSpPr>
            <p:sp>
              <p:nvSpPr>
                <p:cNvPr id="7" name="文本框 6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948" y="3201"/>
                  <a:ext cx="1044" cy="1837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p>
                  <a:r>
                    <a:rPr lang="zh-CN" altLang="en-US" sz="2800"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楷体" panose="02010609060101010101" charset="-122"/>
                      <a:ea typeface="楷体" panose="02010609060101010101" charset="-122"/>
                    </a:rPr>
                    <a:t>要求</a:t>
                  </a:r>
                  <a:endParaRPr lang="zh-CN" altLang="en-US" sz="280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楷体" panose="02010609060101010101" charset="-122"/>
                    <a:ea typeface="楷体" panose="02010609060101010101" charset="-122"/>
                  </a:endParaRPr>
                </a:p>
              </p:txBody>
            </p:sp>
            <p:sp>
              <p:nvSpPr>
                <p:cNvPr id="9" name="左大括号 8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2090" y="2928"/>
                  <a:ext cx="1021" cy="2471"/>
                </a:xfrm>
                <a:prstGeom prst="leftBrace">
                  <a:avLst>
                    <a:gd name="adj1" fmla="val 8333"/>
                    <a:gd name="adj2" fmla="val 49332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0" name="文本框 9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3119" y="2657"/>
                  <a:ext cx="11502" cy="7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符合斯特藩</a:t>
                  </a:r>
                  <a:r>
                    <a:rPr lang="en-US" altLang="zh-CN" sz="24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-</a:t>
                  </a:r>
                  <a:r>
                    <a:rPr lang="zh-CN" altLang="en-US" sz="24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玻尔兹曼定律：近似黑体</a:t>
                  </a:r>
                  <a:r>
                    <a:rPr lang="en-US" altLang="zh-CN" sz="24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-</a:t>
                  </a:r>
                  <a:r>
                    <a:rPr lang="zh-CN" altLang="en-US" sz="24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ε接近</a:t>
                  </a:r>
                  <a:r>
                    <a:rPr lang="en-US" altLang="zh-CN" sz="24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1</a:t>
                  </a:r>
                  <a:endParaRPr lang="en-US" altLang="zh-CN" sz="24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endParaRPr>
                </a:p>
              </p:txBody>
            </p:sp>
            <p:sp>
              <p:nvSpPr>
                <p:cNvPr id="12" name="文本框 11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3119" y="3799"/>
                  <a:ext cx="9962" cy="7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便于计算：近似灰体-ε不随波长λ变化</a:t>
                  </a:r>
                  <a:endParaRPr lang="zh-CN" altLang="en-US" sz="24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endParaRPr>
                </a:p>
              </p:txBody>
            </p:sp>
            <p:cxnSp>
              <p:nvCxnSpPr>
                <p:cNvPr id="14" name="直接连接符 13"/>
                <p:cNvCxnSpPr/>
                <p:nvPr>
                  <p:custDataLst>
                    <p:tags r:id="rId9"/>
                  </p:custDataLst>
                </p:nvPr>
              </p:nvCxnSpPr>
              <p:spPr>
                <a:xfrm flipV="1">
                  <a:off x="2383" y="4135"/>
                  <a:ext cx="729" cy="2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5" name="图片 24" descr="3b32313536343930313bb4f8bed8d0cebcfdcdb7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4358" y="3502"/>
                <a:ext cx="1749" cy="1440"/>
              </a:xfrm>
              <a:prstGeom prst="rect">
                <a:avLst/>
              </a:prstGeom>
            </p:spPr>
          </p:pic>
        </p:grpSp>
        <p:pic>
          <p:nvPicPr>
            <p:cNvPr id="4" name="图片 3" descr="屏幕截图 2023-11-02 13263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3368" y="9120"/>
              <a:ext cx="14342" cy="712"/>
            </a:xfrm>
            <a:prstGeom prst="rect">
              <a:avLst/>
            </a:prstGeom>
          </p:spPr>
        </p:pic>
      </p:grpSp>
    </p:spTree>
    <p:custDataLst>
      <p:tags r:id="rId1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48970" y="844550"/>
            <a:ext cx="2957195" cy="655955"/>
          </a:xfrm>
        </p:spPr>
        <p:txBody>
          <a:bodyPr>
            <a:normAutofit/>
          </a:bodyPr>
          <a:p>
            <a:r>
              <a:rPr lang="en-US" altLang="zh-CN"/>
              <a:t>2.3 </a:t>
            </a:r>
            <a:r>
              <a:t>传感器设计</a:t>
            </a:r>
          </a:p>
        </p:txBody>
      </p:sp>
      <p:sp>
        <p:nvSpPr>
          <p:cNvPr id="4" name="竖卷形 3"/>
          <p:cNvSpPr/>
          <p:nvPr>
            <p:custDataLst>
              <p:tags r:id="rId1"/>
            </p:custDataLst>
          </p:nvPr>
        </p:nvSpPr>
        <p:spPr>
          <a:xfrm>
            <a:off x="821690" y="1833245"/>
            <a:ext cx="822960" cy="3406140"/>
          </a:xfrm>
          <a:prstGeom prst="verticalScroll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传感器原理框架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773956" y="1797257"/>
            <a:ext cx="9545554" cy="3983783"/>
            <a:chOff x="2793" y="2428"/>
            <a:chExt cx="15032" cy="6274"/>
          </a:xfrm>
        </p:grpSpPr>
        <p:grpSp>
          <p:nvGrpSpPr>
            <p:cNvPr id="6" name="组合 5"/>
            <p:cNvGrpSpPr/>
            <p:nvPr/>
          </p:nvGrpSpPr>
          <p:grpSpPr>
            <a:xfrm>
              <a:off x="2793" y="2487"/>
              <a:ext cx="4373" cy="1635"/>
              <a:chOff x="2980" y="2485"/>
              <a:chExt cx="4645" cy="1637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2980" y="2485"/>
                <a:ext cx="3116" cy="1637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辐射接收端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  <a:p>
                <a:pPr algn="ctr"/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吸热升温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sp>
            <p:nvSpPr>
              <p:cNvPr id="5" name="右箭头 4"/>
              <p:cNvSpPr/>
              <p:nvPr/>
            </p:nvSpPr>
            <p:spPr>
              <a:xfrm>
                <a:off x="6312" y="2939"/>
                <a:ext cx="1313" cy="730"/>
              </a:xfrm>
              <a:prstGeom prst="rightArrow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396" y="2485"/>
              <a:ext cx="5049" cy="1637"/>
              <a:chOff x="2037" y="2485"/>
              <a:chExt cx="5049" cy="1637"/>
            </a:xfrm>
          </p:grpSpPr>
          <p:sp>
            <p:nvSpPr>
              <p:cNvPr id="10" name="圆角矩形 9"/>
              <p:cNvSpPr/>
              <p:nvPr>
                <p:custDataLst>
                  <p:tags r:id="rId2"/>
                </p:custDataLst>
              </p:nvPr>
            </p:nvSpPr>
            <p:spPr>
              <a:xfrm>
                <a:off x="2037" y="2485"/>
                <a:ext cx="3425" cy="1637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热电偶热端与接收端同温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sp>
            <p:nvSpPr>
              <p:cNvPr id="11" name="右箭头 10"/>
              <p:cNvSpPr/>
              <p:nvPr>
                <p:custDataLst>
                  <p:tags r:id="rId3"/>
                </p:custDataLst>
              </p:nvPr>
            </p:nvSpPr>
            <p:spPr>
              <a:xfrm>
                <a:off x="5821" y="2940"/>
                <a:ext cx="1265" cy="730"/>
              </a:xfrm>
              <a:prstGeom prst="rightArrow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2794" y="2428"/>
              <a:ext cx="4552" cy="2971"/>
              <a:chOff x="2941" y="1574"/>
              <a:chExt cx="5207" cy="3590"/>
            </a:xfrm>
          </p:grpSpPr>
          <p:sp>
            <p:nvSpPr>
              <p:cNvPr id="13" name="圆角矩形 12"/>
              <p:cNvSpPr/>
              <p:nvPr>
                <p:custDataLst>
                  <p:tags r:id="rId4"/>
                </p:custDataLst>
              </p:nvPr>
            </p:nvSpPr>
            <p:spPr>
              <a:xfrm>
                <a:off x="2941" y="1574"/>
                <a:ext cx="5207" cy="2047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热电偶产生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  <a:p>
                <a:pPr algn="ctr"/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温差电动势</a:t>
                </a:r>
                <a:r>
                  <a:rPr lang="en-US" altLang="zh-CN" sz="2400">
                    <a:latin typeface="楷体" panose="02010609060101010101" charset="-122"/>
                    <a:ea typeface="楷体" panose="02010609060101010101" charset="-122"/>
                  </a:rPr>
                  <a:t>E</a:t>
                </a:r>
                <a:endParaRPr lang="en-US" altLang="zh-CN" sz="2400">
                  <a:latin typeface="楷体" panose="02010609060101010101" charset="-122"/>
                  <a:ea typeface="楷体" panose="02010609060101010101" charset="-122"/>
                </a:endParaRPr>
              </a:p>
              <a:p>
                <a:pPr algn="ctr"/>
                <a:r>
                  <a:rPr lang="en-US" altLang="zh-CN" sz="2400">
                    <a:latin typeface="楷体" panose="02010609060101010101" charset="-122"/>
                    <a:ea typeface="楷体" panose="02010609060101010101" charset="-122"/>
                  </a:rPr>
                  <a:t>  E=E</a:t>
                </a:r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（</a:t>
                </a:r>
                <a:r>
                  <a:rPr lang="en-US" altLang="zh-CN" sz="2400">
                    <a:latin typeface="楷体" panose="02010609060101010101" charset="-122"/>
                    <a:ea typeface="楷体" panose="02010609060101010101" charset="-122"/>
                  </a:rPr>
                  <a:t>   </a:t>
                </a:r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）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sp>
            <p:nvSpPr>
              <p:cNvPr id="14" name="右箭头 13"/>
              <p:cNvSpPr/>
              <p:nvPr>
                <p:custDataLst>
                  <p:tags r:id="rId5"/>
                </p:custDataLst>
              </p:nvPr>
            </p:nvSpPr>
            <p:spPr>
              <a:xfrm rot="5400000">
                <a:off x="5094" y="4121"/>
                <a:ext cx="1395" cy="691"/>
              </a:xfrm>
              <a:prstGeom prst="rightArrow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5316" y="2827"/>
              <a:ext cx="1284" cy="64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24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zh-CN" altLang="en-US" sz="24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 pitchFamily="34" charset="0"/>
                </a:rPr>
                <a:t>∆</a:t>
              </a:r>
              <a:r>
                <a:rPr lang="en-US" altLang="zh-CN" sz="2400">
                  <a:solidFill>
                    <a:schemeClr val="bg2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 pitchFamily="34" charset="0"/>
                </a:rPr>
                <a:t>T</a:t>
              </a:r>
              <a:endParaRPr lang="en-US" altLang="zh-CN" sz="24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endParaRPr>
            </a:p>
          </p:txBody>
        </p:sp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13866" y="5522"/>
              <a:ext cx="3959" cy="163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以电势等效温差信息输入电路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7"/>
              </p:custDataLst>
            </p:nvPr>
          </p:nvSpPr>
          <p:spPr>
            <a:xfrm>
              <a:off x="8085" y="5399"/>
              <a:ext cx="4387" cy="197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利用电路设计与程序处理将电势信息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  <a:p>
              <a:pPr algn="ctr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转回温差信息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3" name="左箭头 22"/>
            <p:cNvSpPr/>
            <p:nvPr/>
          </p:nvSpPr>
          <p:spPr>
            <a:xfrm>
              <a:off x="12550" y="6098"/>
              <a:ext cx="1316" cy="633"/>
            </a:xfrm>
            <a:prstGeom prst="left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左箭头 23"/>
            <p:cNvSpPr/>
            <p:nvPr>
              <p:custDataLst>
                <p:tags r:id="rId8"/>
              </p:custDataLst>
            </p:nvPr>
          </p:nvSpPr>
          <p:spPr>
            <a:xfrm>
              <a:off x="6691" y="6098"/>
              <a:ext cx="1316" cy="633"/>
            </a:xfrm>
            <a:prstGeom prst="left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圆角矩形 24"/>
            <p:cNvSpPr/>
            <p:nvPr>
              <p:custDataLst>
                <p:tags r:id="rId9"/>
              </p:custDataLst>
            </p:nvPr>
          </p:nvSpPr>
          <p:spPr>
            <a:xfrm>
              <a:off x="3266" y="5596"/>
              <a:ext cx="3425" cy="163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</a:rPr>
                <a:t>H=k*</a:t>
              </a:r>
              <a:r>
                <a:rPr lang="en-US" altLang="zh-CN" sz="2400">
                  <a:latin typeface="Arial" panose="020B0604020202020204" pitchFamily="34" charset="0"/>
                  <a:ea typeface="楷体" panose="02010609060101010101" charset="-122"/>
                  <a:cs typeface="Arial" panose="020B0604020202020204" pitchFamily="34" charset="0"/>
                </a:rPr>
                <a:t>∆T</a:t>
              </a:r>
              <a:endParaRPr lang="en-US" altLang="zh-CN" sz="2400"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</a:endParaRPr>
            </a:p>
          </p:txBody>
        </p:sp>
        <p:sp>
          <p:nvSpPr>
            <p:cNvPr id="26" name="圆角矩形 25"/>
            <p:cNvSpPr/>
            <p:nvPr>
              <p:custDataLst>
                <p:tags r:id="rId10"/>
              </p:custDataLst>
            </p:nvPr>
          </p:nvSpPr>
          <p:spPr>
            <a:xfrm>
              <a:off x="3142" y="5036"/>
              <a:ext cx="9706" cy="275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lgDashDot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30" y="7977"/>
              <a:ext cx="44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难点与创新点之一</a:t>
              </a:r>
              <a:endPara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</p:grpSp>
    </p:spTree>
    <p:custDataLst>
      <p:tags r:id="rId1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48970" y="844550"/>
            <a:ext cx="2957195" cy="655955"/>
          </a:xfrm>
        </p:spPr>
        <p:txBody>
          <a:bodyPr>
            <a:normAutofit/>
          </a:bodyPr>
          <a:p>
            <a:r>
              <a:rPr lang="en-US" altLang="zh-CN"/>
              <a:t>2.3 </a:t>
            </a:r>
            <a:r>
              <a:t>传感器设计</a:t>
            </a:r>
          </a:p>
        </p:txBody>
      </p:sp>
      <p:sp>
        <p:nvSpPr>
          <p:cNvPr id="3" name="竖卷形 2"/>
          <p:cNvSpPr/>
          <p:nvPr>
            <p:custDataLst>
              <p:tags r:id="rId1"/>
            </p:custDataLst>
          </p:nvPr>
        </p:nvSpPr>
        <p:spPr>
          <a:xfrm>
            <a:off x="822325" y="1915160"/>
            <a:ext cx="822960" cy="3406140"/>
          </a:xfrm>
          <a:prstGeom prst="verticalScroll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辐射接收端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722880" y="1500505"/>
            <a:ext cx="7456805" cy="1594485"/>
            <a:chOff x="3202" y="2291"/>
            <a:chExt cx="11743" cy="2511"/>
          </a:xfrm>
        </p:grpSpPr>
        <p:sp>
          <p:nvSpPr>
            <p:cNvPr id="6" name="文本框 5"/>
            <p:cNvSpPr txBox="1"/>
            <p:nvPr/>
          </p:nvSpPr>
          <p:spPr>
            <a:xfrm>
              <a:off x="3202" y="3127"/>
              <a:ext cx="1662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  <a:sym typeface="+mn-ea"/>
                </a:rPr>
                <a:t>要求</a:t>
              </a:r>
              <a:endParaRPr lang="zh-CN" altLang="en-US" sz="2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  <p:sp>
          <p:nvSpPr>
            <p:cNvPr id="9" name="左大括号 8"/>
            <p:cNvSpPr/>
            <p:nvPr>
              <p:custDataLst>
                <p:tags r:id="rId2"/>
              </p:custDataLst>
            </p:nvPr>
          </p:nvSpPr>
          <p:spPr>
            <a:xfrm>
              <a:off x="4864" y="2603"/>
              <a:ext cx="567" cy="1869"/>
            </a:xfrm>
            <a:prstGeom prst="leftBrace">
              <a:avLst>
                <a:gd name="adj1" fmla="val 0"/>
                <a:gd name="adj2" fmla="val 50187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679" y="2291"/>
              <a:ext cx="926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对热辐射吸收率较高：热量散失较少 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679" y="4078"/>
              <a:ext cx="64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易获取：可用于学生实验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12" name="下箭头 11"/>
          <p:cNvSpPr/>
          <p:nvPr/>
        </p:nvSpPr>
        <p:spPr>
          <a:xfrm>
            <a:off x="6126480" y="3105785"/>
            <a:ext cx="648335" cy="89471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3"/>
            </p:custDataLst>
          </p:nvPr>
        </p:nvSpPr>
        <p:spPr>
          <a:xfrm>
            <a:off x="1988185" y="4060825"/>
            <a:ext cx="9360535" cy="74041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以铜片为底物的哑光黑漆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对热辐射吸收率可达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0.99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88185" y="4860925"/>
            <a:ext cx="1790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参考文献：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22880" y="5321300"/>
            <a:ext cx="80448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牛雅迪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刘清惓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曹鸿霞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等.热电堆型总辐射传感器设计与温漂误差修正[J].电子技术应用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2017( 9)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: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90-92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97 .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48970" y="844550"/>
            <a:ext cx="2957195" cy="655955"/>
          </a:xfrm>
        </p:spPr>
        <p:txBody>
          <a:bodyPr>
            <a:normAutofit/>
          </a:bodyPr>
          <a:p>
            <a:r>
              <a:rPr lang="en-US" altLang="zh-CN"/>
              <a:t>2.3 </a:t>
            </a:r>
            <a:r>
              <a:t>传感器设计</a:t>
            </a:r>
          </a:p>
        </p:txBody>
      </p:sp>
      <p:sp>
        <p:nvSpPr>
          <p:cNvPr id="3" name="竖卷形 2"/>
          <p:cNvSpPr/>
          <p:nvPr>
            <p:custDataLst>
              <p:tags r:id="rId1"/>
            </p:custDataLst>
          </p:nvPr>
        </p:nvSpPr>
        <p:spPr>
          <a:xfrm>
            <a:off x="822325" y="1915160"/>
            <a:ext cx="822960" cy="3406140"/>
          </a:xfrm>
          <a:prstGeom prst="verticalScroll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热电偶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1967230" y="2037715"/>
                <a:ext cx="9540875" cy="315976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>
                  <a:lnSpc>
                    <a:spcPct val="110000"/>
                  </a:lnSpc>
                  <a:buFont typeface="+mj-lt"/>
                  <a:buNone/>
                </a:pP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a.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基本原理：两种不同材料的导体组成一个闭合回路，由于热电效应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,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当两接点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endParaRPr>
              </a:p>
              <a:p>
                <a:pPr indent="0">
                  <a:lnSpc>
                    <a:spcPct val="110000"/>
                  </a:lnSpc>
                  <a:buFont typeface="+mj-lt"/>
                  <a:buNone/>
                </a:pP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         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感受到的温度不同时便会产生电动势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                                                                           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              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  <a:p>
                <a:pPr indent="0">
                  <a:lnSpc>
                    <a:spcPct val="110000"/>
                  </a:lnSpc>
                  <a:buFont typeface="+mj-lt"/>
                  <a:buNone/>
                </a:pP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b.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功能：直接测量温度，并把温度信号转换成热电动势信号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  <a:p>
                <a:pPr indent="0">
                  <a:lnSpc>
                    <a:spcPct val="110000"/>
                  </a:lnSpc>
                  <a:buFont typeface="+mj-lt"/>
                  <a:buNone/>
                </a:pP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c.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冷端补偿：温湿传感器，测得室温并转化为电压信息输入电路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  <a:p>
                <a:pPr indent="0" algn="l">
                  <a:lnSpc>
                    <a:spcPct val="110000"/>
                  </a:lnSpc>
                  <a:buNone/>
                </a:pP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d.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K型热电偶：线性度好，热电动势较大，灵敏度高，稳定性和均匀性较好，抗氧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endParaRPr>
              </a:p>
              <a:p>
                <a:pPr indent="0" algn="l">
                  <a:lnSpc>
                    <a:spcPct val="110000"/>
                  </a:lnSpc>
                  <a:buNone/>
                </a:pP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           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化性能强，价格便宜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  <a:p>
                <a:pPr indent="0">
                  <a:lnSpc>
                    <a:spcPct val="110000"/>
                  </a:lnSpc>
                  <a:buFont typeface="+mj-lt"/>
                  <a:buNone/>
                </a:pP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e.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K型热电偶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E-T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的对应表函数拟合和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温度中间定律可得：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endParaRPr>
              </a:p>
              <a:p>
                <a:pPr indent="0">
                  <a:lnSpc>
                    <a:spcPct val="110000"/>
                  </a:lnSpc>
                  <a:buFont typeface="+mj-lt"/>
                  <a:buNone/>
                </a:pP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 </a:t>
                </a:r>
                <a:r>
                  <a:rPr lang="en-US" altLang="zh-CN" sz="2000">
                    <a:solidFill>
                      <a:srgbClr val="FF0000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</a:t>
                </a:r>
                <a:r>
                  <a:rPr lang="zh-CN" altLang="en-US" sz="2000">
                    <a:solidFill>
                      <a:srgbClr val="FF0000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T(E)=a+b·</a:t>
                </a:r>
                <a:r>
                  <a:rPr lang="en-US" altLang="zh-CN" sz="2000">
                    <a:solidFill>
                      <a:srgbClr val="FF0000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E</a:t>
                </a:r>
                <a:r>
                  <a:rPr lang="zh-CN" altLang="en-US" sz="2000">
                    <a:solidFill>
                      <a:srgbClr val="FF0000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+c·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𝐸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000">
                    <a:solidFill>
                      <a:srgbClr val="FF0000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+d·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𝐸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sz="2000">
                    <a:solidFill>
                      <a:srgbClr val="FF0000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+e·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𝐸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zh-CN" altLang="en-US" sz="2000">
                    <a:solidFill>
                      <a:srgbClr val="FF0000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+f·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𝐸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  <a:p>
                <a:pPr indent="0">
                  <a:lnSpc>
                    <a:spcPct val="110000"/>
                  </a:lnSpc>
                  <a:buFont typeface="+mj-lt"/>
                  <a:buNone/>
                </a:pP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  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式中，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a=-0.0006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，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b=25.3418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，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c=-0.3926,d=0.0771,e=-0.0498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，</a:t>
                </a:r>
                <a:r>
                  <a:rPr lang="en-US" altLang="zh-CN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f=0.0108</a:t>
                </a:r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      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230" y="2037715"/>
                <a:ext cx="9540875" cy="315976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1825625" y="1674495"/>
            <a:ext cx="9682480" cy="3887470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  <a:effectLst>
            <a:outerShdw blurRad="76200" dist="76200" sx="100500" sy="100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3" name="曲线连接符 12"/>
          <p:cNvCxnSpPr/>
          <p:nvPr/>
        </p:nvCxnSpPr>
        <p:spPr>
          <a:xfrm rot="10800000" flipV="1">
            <a:off x="7204075" y="4030980"/>
            <a:ext cx="1744345" cy="400685"/>
          </a:xfrm>
          <a:prstGeom prst="curvedConnector3">
            <a:avLst>
              <a:gd name="adj1" fmla="val 29632"/>
            </a:avLst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891270" y="3601720"/>
            <a:ext cx="21177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最终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E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T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的转换式</a:t>
            </a:r>
            <a:endParaRPr lang="zh-CN" altLang="en-US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580390" y="749935"/>
            <a:ext cx="2452370" cy="902335"/>
          </a:xfrm>
        </p:spPr>
        <p:txBody>
          <a:bodyPr>
            <a:normAutofit/>
          </a:bodyPr>
          <a:p>
            <a:r>
              <a:rPr lang="en-US" altLang="zh-CN"/>
              <a:t>2.4 </a:t>
            </a:r>
            <a:r>
              <a:t>理论推导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164590" y="1493520"/>
            <a:ext cx="9478645" cy="4191033"/>
            <a:chOff x="1820" y="2427"/>
            <a:chExt cx="14941" cy="6774"/>
          </a:xfrm>
        </p:grpSpPr>
        <p:grpSp>
          <p:nvGrpSpPr>
            <p:cNvPr id="18" name="组合 17"/>
            <p:cNvGrpSpPr/>
            <p:nvPr/>
          </p:nvGrpSpPr>
          <p:grpSpPr>
            <a:xfrm>
              <a:off x="1820" y="3763"/>
              <a:ext cx="12885" cy="1952"/>
              <a:chOff x="1816" y="3610"/>
              <a:chExt cx="12885" cy="1952"/>
            </a:xfrm>
          </p:grpSpPr>
          <p:graphicFrame>
            <p:nvGraphicFramePr>
              <p:cNvPr id="11" name="对象 10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1"/>
                </p:custDataLst>
              </p:nvPr>
            </p:nvGraphicFramePr>
            <p:xfrm>
              <a:off x="8143" y="3659"/>
              <a:ext cx="6558" cy="9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" name="" r:id="rId2" imgW="1625600" imgH="241300" progId="Equation.KSEE3">
                      <p:embed/>
                    </p:oleObj>
                  </mc:Choice>
                  <mc:Fallback>
                    <p:oleObj name="" r:id="rId2" imgW="1625600" imgH="241300" progId="Equation.KSEE3">
                      <p:embed/>
                      <p:pic>
                        <p:nvPicPr>
                          <p:cNvPr id="0" name="图片 1027"/>
                          <p:cNvPicPr/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8143" y="3659"/>
                            <a:ext cx="6558" cy="97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" name="对象 4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4"/>
                </p:custDataLst>
              </p:nvPr>
            </p:nvGraphicFramePr>
            <p:xfrm>
              <a:off x="1816" y="3610"/>
              <a:ext cx="5753" cy="19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6" name="" r:id="rId5" imgW="1422400" imgH="482600" progId="Equation.KSEE3">
                      <p:embed/>
                    </p:oleObj>
                  </mc:Choice>
                  <mc:Fallback>
                    <p:oleObj name="" r:id="rId5" imgW="1422400" imgH="482600" progId="Equation.KSEE3">
                      <p:embed/>
                      <p:pic>
                        <p:nvPicPr>
                          <p:cNvPr id="0" name="图片 1025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816" y="3610"/>
                            <a:ext cx="5753" cy="195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" name="对象 5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7"/>
                </p:custDataLst>
              </p:nvPr>
            </p:nvGraphicFramePr>
            <p:xfrm>
              <a:off x="9510" y="4416"/>
              <a:ext cx="180" cy="3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7" name="" r:id="rId8" imgW="114300" imgH="215900" progId="Equation.KSEE3">
                      <p:embed/>
                    </p:oleObj>
                  </mc:Choice>
                  <mc:Fallback>
                    <p:oleObj name="" r:id="rId8" imgW="114300" imgH="215900" progId="Equation.KSEE3">
                      <p:embed/>
                      <p:pic>
                        <p:nvPicPr>
                          <p:cNvPr id="0" name="图片 1026"/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9510" y="4416"/>
                            <a:ext cx="180" cy="34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820" y="5087"/>
              <a:ext cx="6972" cy="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n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：接收端对热辐射的吸收率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820" y="7395"/>
              <a:ext cx="13555" cy="884"/>
              <a:chOff x="2723" y="7055"/>
              <a:chExt cx="13555" cy="884"/>
            </a:xfrm>
          </p:grpSpPr>
          <p:graphicFrame>
            <p:nvGraphicFramePr>
              <p:cNvPr id="17" name="对象 16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11"/>
                </p:custDataLst>
              </p:nvPr>
            </p:nvGraphicFramePr>
            <p:xfrm>
              <a:off x="9695" y="7055"/>
              <a:ext cx="6583" cy="8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2" name="" r:id="rId12" imgW="1714500" imgH="228600" progId="Equation.KSEE3">
                      <p:embed/>
                    </p:oleObj>
                  </mc:Choice>
                  <mc:Fallback>
                    <p:oleObj name="" r:id="rId12" imgW="1714500" imgH="228600" progId="Equation.KSEE3">
                      <p:embed/>
                      <p:pic>
                        <p:nvPicPr>
                          <p:cNvPr id="0" name="图片 1031"/>
                          <p:cNvPicPr/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9695" y="7055"/>
                            <a:ext cx="6583" cy="88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" name="文本框 18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2723" y="7055"/>
                <a:ext cx="7643" cy="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为简化实验操作人员的计算，令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1820" y="6139"/>
              <a:ext cx="13707" cy="929"/>
              <a:chOff x="2723" y="5845"/>
              <a:chExt cx="13707" cy="929"/>
            </a:xfrm>
          </p:grpSpPr>
          <p:graphicFrame>
            <p:nvGraphicFramePr>
              <p:cNvPr id="7" name="对象 6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15"/>
                </p:custDataLst>
              </p:nvPr>
            </p:nvGraphicFramePr>
            <p:xfrm>
              <a:off x="6533" y="5845"/>
              <a:ext cx="9897" cy="9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4" name="" r:id="rId16" imgW="2705100" imgH="254000" progId="Equation.KSEE3">
                      <p:embed/>
                    </p:oleObj>
                  </mc:Choice>
                  <mc:Fallback>
                    <p:oleObj name="" r:id="rId16" imgW="2705100" imgH="254000" progId="Equation.KSEE3">
                      <p:embed/>
                      <p:pic>
                        <p:nvPicPr>
                          <p:cNvPr id="0" name="图片 1033"/>
                          <p:cNvPicPr/>
                          <p:nvPr/>
                        </p:nvPicPr>
                        <p:blipFill>
                          <a:blip r:embed="rId17"/>
                          <a:stretch>
                            <a:fillRect/>
                          </a:stretch>
                        </p:blipFill>
                        <p:spPr>
                          <a:xfrm>
                            <a:off x="6533" y="5845"/>
                            <a:ext cx="9897" cy="929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" name="文本框 2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2723" y="5942"/>
                <a:ext cx="3856" cy="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由上式联立可得：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129" y="2427"/>
              <a:ext cx="9632" cy="995"/>
              <a:chOff x="7129" y="2427"/>
              <a:chExt cx="9632" cy="995"/>
            </a:xfrm>
          </p:grpSpPr>
          <p:graphicFrame>
            <p:nvGraphicFramePr>
              <p:cNvPr id="4" name="对象 3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19"/>
                </p:custDataLst>
              </p:nvPr>
            </p:nvGraphicFramePr>
            <p:xfrm>
              <a:off x="10055" y="2427"/>
              <a:ext cx="6706" cy="9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" name="" r:id="rId20" imgW="1524000" imgH="241300" progId="Equation.KSEE3">
                      <p:embed/>
                    </p:oleObj>
                  </mc:Choice>
                  <mc:Fallback>
                    <p:oleObj name="" r:id="rId20" imgW="1524000" imgH="241300" progId="Equation.KSEE3">
                      <p:embed/>
                      <p:pic>
                        <p:nvPicPr>
                          <p:cNvPr id="0" name="图片 1024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10055" y="2427"/>
                            <a:ext cx="6706" cy="99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" name="文本框 22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7129" y="2532"/>
                <a:ext cx="3388" cy="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在∆T时间内：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820" y="2452"/>
              <a:ext cx="4729" cy="1083"/>
              <a:chOff x="1673" y="2464"/>
              <a:chExt cx="4729" cy="1083"/>
            </a:xfrm>
          </p:grpSpPr>
          <p:graphicFrame>
            <p:nvGraphicFramePr>
              <p:cNvPr id="9" name="对象 8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23"/>
                </p:custDataLst>
              </p:nvPr>
            </p:nvGraphicFramePr>
            <p:xfrm>
              <a:off x="2454" y="2464"/>
              <a:ext cx="3948" cy="10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0" name="" r:id="rId24" imgW="927100" imgH="254000" progId="Equation.KSEE3">
                      <p:embed/>
                    </p:oleObj>
                  </mc:Choice>
                  <mc:Fallback>
                    <p:oleObj name="" r:id="rId24" imgW="927100" imgH="254000" progId="Equation.KSEE3">
                      <p:embed/>
                      <p:pic>
                        <p:nvPicPr>
                          <p:cNvPr id="0" name="图片 1029"/>
                          <p:cNvPicPr/>
                          <p:nvPr/>
                        </p:nvPicPr>
                        <p:blipFill>
                          <a:blip r:embed="rId25"/>
                          <a:stretch>
                            <a:fillRect/>
                          </a:stretch>
                        </p:blipFill>
                        <p:spPr>
                          <a:xfrm>
                            <a:off x="2454" y="2464"/>
                            <a:ext cx="3948" cy="108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" name="文本框 25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673" y="2614"/>
                <a:ext cx="941" cy="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  <a:cs typeface="微软雅黑" panose="020B0503020204020204" charset="-122"/>
                  </a:rPr>
                  <a:t>由：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1820" y="8426"/>
              <a:ext cx="4993" cy="775"/>
              <a:chOff x="3159" y="6127"/>
              <a:chExt cx="4993" cy="775"/>
            </a:xfrm>
          </p:grpSpPr>
          <p:graphicFrame>
            <p:nvGraphicFramePr>
              <p:cNvPr id="30" name="对象 29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27"/>
                </p:custDataLst>
              </p:nvPr>
            </p:nvGraphicFramePr>
            <p:xfrm>
              <a:off x="4611" y="6148"/>
              <a:ext cx="3541" cy="7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0" name="" r:id="rId28" imgW="952500" imgH="203200" progId="Equation.KSEE3">
                      <p:embed/>
                    </p:oleObj>
                  </mc:Choice>
                  <mc:Fallback>
                    <p:oleObj name="" r:id="rId28" imgW="952500" imgH="203200" progId="Equation.KSEE3">
                      <p:embed/>
                      <p:pic>
                        <p:nvPicPr>
                          <p:cNvPr id="0" name="图片 2049"/>
                          <p:cNvPicPr/>
                          <p:nvPr/>
                        </p:nvPicPr>
                        <p:blipFill>
                          <a:blip r:embed="rId29"/>
                          <a:stretch>
                            <a:fillRect/>
                          </a:stretch>
                        </p:blipFill>
                        <p:spPr>
                          <a:xfrm>
                            <a:off x="4611" y="6148"/>
                            <a:ext cx="3541" cy="75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文本框 30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3159" y="6127"/>
                <a:ext cx="1344" cy="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再令：</a:t>
                </a:r>
                <a:endParaRPr lang="zh-CN" altLang="en-US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</p:grpSp>
      </p:grpSp>
    </p:spTree>
    <p:custDataLst>
      <p:tags r:id="rId3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38810" y="844550"/>
            <a:ext cx="2453005" cy="801370"/>
          </a:xfrm>
        </p:spPr>
        <p:txBody>
          <a:bodyPr>
            <a:normAutofit/>
          </a:bodyPr>
          <a:p>
            <a:r>
              <a:rPr lang="en-US" altLang="zh-CN"/>
              <a:t>2.4 </a:t>
            </a:r>
            <a:r>
              <a:t>理论推导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082876" y="1427764"/>
            <a:ext cx="9623901" cy="4161531"/>
            <a:chOff x="1715" y="2702"/>
            <a:chExt cx="14207" cy="614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文本框 6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1861" y="6208"/>
                  <a:ext cx="14061" cy="20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>
                    <a:lnSpc>
                      <a:spcPct val="120000"/>
                    </a:lnSpc>
                  </a:pPr>
                  <a:r>
                    <a:rPr lang="zh-CN" altLang="en-US" sz="20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注：带入所选用实验器材的相关参数：</a:t>
                  </a:r>
                  <a:endParaRPr lang="zh-CN" altLang="en-US" sz="2000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20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ε</a:t>
                  </a:r>
                  <a:r>
                    <a:rPr lang="en-US" altLang="zh-CN" sz="20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=0.97                   n=0.99           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>
                              <a:latin typeface="Cambria Math" panose="02040503050406030204" charset="0"/>
                              <a:ea typeface="楷体" panose="02010609060101010101" charset="-122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charset="0"/>
                              <a:ea typeface="楷体" panose="02010609060101010101" charset="-122"/>
                              <a:cs typeface="Cambria Math" panose="02040503050406030204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铜</m:t>
                          </m:r>
                        </m:sub>
                      </m:sSub>
                    </m:oMath>
                  </a14:m>
                  <a:r>
                    <a:rPr lang="en-US" altLang="zh-CN" sz="2000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=0.389×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charset="0"/>
                              <a:ea typeface="楷体" panose="02010609060101010101" charset="-122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sz="2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3</m:t>
                          </m:r>
                        </m:sup>
                      </m:sSup>
                    </m:oMath>
                  </a14:m>
                  <a:r>
                    <a:rPr lang="en-US" altLang="zh-CN" sz="2400" i="1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J/(kg∙K)    </a:t>
                  </a:r>
                  <a:endParaRPr lang="en-US" altLang="zh-CN" sz="2400" i="1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endParaRPr>
                </a:p>
                <a:p>
                  <a:pPr>
                    <a:lnSpc>
                      <a:spcPct val="120000"/>
                    </a:lnSpc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ea typeface="楷体" panose="02010609060101010101" charset="-122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ea typeface="楷体" panose="02010609060101010101" charset="-122"/>
                              <a:cs typeface="Cambria Math" panose="02040503050406030204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铜</m:t>
                          </m:r>
                        </m:sub>
                      </m:sSub>
                    </m:oMath>
                  </a14:m>
                  <a:r>
                    <a:rPr lang="en-US" altLang="zh-CN" sz="2400" i="1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=0.02kg       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charset="0"/>
                              <a:ea typeface="楷体" panose="02010609060101010101" charset="-122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charset="0"/>
                              <a:ea typeface="楷体" panose="02010609060101010101" charset="-122"/>
                              <a:cs typeface="Cambria Math" panose="02040503050406030204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铜</m:t>
                          </m:r>
                        </m:sub>
                      </m:sSub>
                    </m:oMath>
                  </a14:m>
                  <a:r>
                    <a:rPr lang="en-US" altLang="zh-CN" sz="2400" i="1"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</a:rPr>
                    <a:t>=0.04m</a:t>
                  </a:r>
                  <a:endParaRPr lang="en-US" altLang="zh-CN" sz="2400" i="1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endParaRPr>
                </a:p>
              </p:txBody>
            </p:sp>
          </mc:Choice>
          <mc:Fallback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"/>
                  </p:custDataLst>
                </p:nvPr>
              </p:nvSpPr>
              <p:spPr>
                <a:xfrm>
                  <a:off x="1861" y="6208"/>
                  <a:ext cx="14061" cy="2060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>
              <p:custDataLst>
                <p:tags r:id="rId4"/>
              </p:custDataLst>
            </p:nvPr>
          </p:nvGraphicFramePr>
          <p:xfrm>
            <a:off x="9635" y="6391"/>
            <a:ext cx="180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" name="" r:id="rId5" imgW="114300" imgH="215900" progId="Equation.KSEE3">
                    <p:embed/>
                  </p:oleObj>
                </mc:Choice>
                <mc:Fallback>
                  <p:oleObj name="" r:id="rId5" imgW="114300" imgH="215900" progId="Equation.KSEE3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635" y="6391"/>
                          <a:ext cx="180" cy="3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文本框 21"/>
            <p:cNvSpPr txBox="1"/>
            <p:nvPr>
              <p:custDataLst>
                <p:tags r:id="rId7"/>
              </p:custDataLst>
            </p:nvPr>
          </p:nvSpPr>
          <p:spPr>
            <a:xfrm>
              <a:off x="1715" y="4943"/>
              <a:ext cx="12982" cy="8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>
                <a:lnSpc>
                  <a:spcPct val="110000"/>
                </a:lnSpc>
              </a:pPr>
              <a:r>
                <a:rPr lang="zh-CN" sz="240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cs typeface="微软雅黑" panose="020B0503020204020204" charset="-122"/>
                </a:rPr>
                <a:t>通过上述电路设计可实现最终电脑示数为</a:t>
              </a:r>
              <a:endPara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微软雅黑" panose="020B050302020402020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 rot="0">
              <a:off x="1861" y="8170"/>
              <a:ext cx="4981" cy="680"/>
              <a:chOff x="1624" y="4324"/>
              <a:chExt cx="4981" cy="680"/>
            </a:xfrm>
          </p:grpSpPr>
          <p:sp>
            <p:nvSpPr>
              <p:cNvPr id="12" name="文本框 1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24" y="4324"/>
                <a:ext cx="3937" cy="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楷体" panose="02010609060101010101" charset="-122"/>
                    <a:ea typeface="楷体" panose="02010609060101010101" charset="-122"/>
                  </a:rPr>
                  <a:t>计算可得：</a:t>
                </a:r>
                <a:endParaRPr lang="en-US" altLang="zh-CN" sz="24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graphicFrame>
            <p:nvGraphicFramePr>
              <p:cNvPr id="3" name="对象 2">
                <a:hlinkClick r:id="" action="ppaction://ole?verb="/>
              </p:cNvPr>
              <p:cNvGraphicFramePr>
                <a:graphicFrameLocks noChangeAspect="1"/>
              </p:cNvGraphicFramePr>
              <p:nvPr>
                <p:custDataLst>
                  <p:tags r:id="rId9"/>
                </p:custDataLst>
              </p:nvPr>
            </p:nvGraphicFramePr>
            <p:xfrm>
              <a:off x="4001" y="4398"/>
              <a:ext cx="2604" cy="6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1" name="" r:id="rId10" imgW="762000" imgH="177165" progId="Equation.KSEE3">
                      <p:embed/>
                    </p:oleObj>
                  </mc:Choice>
                  <mc:Fallback>
                    <p:oleObj name="" r:id="rId10" imgW="762000" imgH="177165" progId="Equation.KSEE3">
                      <p:embed/>
                      <p:pic>
                        <p:nvPicPr>
                          <p:cNvPr id="0" name="图片 2050"/>
                          <p:cNvPicPr/>
                          <p:nvPr/>
                        </p:nvPicPr>
                        <p:blipFill>
                          <a:blip r:embed="rId11"/>
                          <a:stretch>
                            <a:fillRect/>
                          </a:stretch>
                        </p:blipFill>
                        <p:spPr>
                          <a:xfrm>
                            <a:off x="4001" y="4398"/>
                            <a:ext cx="2604" cy="606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3" name="组合 22"/>
            <p:cNvGrpSpPr/>
            <p:nvPr/>
          </p:nvGrpSpPr>
          <p:grpSpPr>
            <a:xfrm>
              <a:off x="2045" y="2702"/>
              <a:ext cx="9035" cy="1067"/>
              <a:chOff x="2045" y="2702"/>
              <a:chExt cx="9035" cy="1067"/>
            </a:xfrm>
          </p:grpSpPr>
          <p:cxnSp>
            <p:nvCxnSpPr>
              <p:cNvPr id="25" name="曲线连接符 24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9472" y="3229"/>
                <a:ext cx="1608" cy="409"/>
              </a:xfrm>
              <a:prstGeom prst="curvedConnector3">
                <a:avLst>
                  <a:gd name="adj1" fmla="val 50009"/>
                </a:avLst>
              </a:prstGeom>
              <a:ln w="28575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0"/>
                </a:gra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grpSp>
            <p:nvGrpSpPr>
              <p:cNvPr id="17" name="组合 16"/>
              <p:cNvGrpSpPr/>
              <p:nvPr/>
            </p:nvGrpSpPr>
            <p:grpSpPr>
              <a:xfrm>
                <a:off x="2045" y="2702"/>
                <a:ext cx="7615" cy="1067"/>
                <a:chOff x="1821" y="8229"/>
                <a:chExt cx="7615" cy="1067"/>
              </a:xfrm>
            </p:grpSpPr>
            <p:sp>
              <p:nvSpPr>
                <p:cNvPr id="20" name="文本框 19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1821" y="8423"/>
                  <a:ext cx="6400" cy="6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>
                      <a:latin typeface="楷体" panose="02010609060101010101" charset="-122"/>
                      <a:ea typeface="楷体" panose="02010609060101010101" charset="-122"/>
                    </a:rPr>
                    <a:t>最终，⑤式写为</a:t>
                  </a:r>
                  <a:r>
                    <a:rPr lang="zh-CN" altLang="en-US" sz="2400"/>
                    <a:t>：</a:t>
                  </a:r>
                  <a:endParaRPr lang="zh-CN" altLang="en-US" sz="2400"/>
                </a:p>
              </p:txBody>
            </p:sp>
            <p:graphicFrame>
              <p:nvGraphicFramePr>
                <p:cNvPr id="21" name="对象 20">
                  <a:hlinkClick r:id="" action="ppaction://ole?verb="/>
                </p:cNvPr>
                <p:cNvGraphicFramePr>
                  <a:graphicFrameLocks noChangeAspect="1"/>
                </p:cNvGraphicFramePr>
                <p:nvPr>
                  <p:custDataLst>
                    <p:tags r:id="rId14"/>
                  </p:custDataLst>
                </p:nvPr>
              </p:nvGraphicFramePr>
              <p:xfrm>
                <a:off x="5488" y="8229"/>
                <a:ext cx="3948" cy="106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8" name="" r:id="rId15" imgW="939800" imgH="254000" progId="Equation.KSEE3">
                        <p:embed/>
                      </p:oleObj>
                    </mc:Choice>
                    <mc:Fallback>
                      <p:oleObj name="" r:id="rId15" imgW="939800" imgH="254000" progId="Equation.KSEE3">
                        <p:embed/>
                        <p:pic>
                          <p:nvPicPr>
                            <p:cNvPr id="0" name="图片 1028"/>
                            <p:cNvPicPr/>
                            <p:nvPr/>
                          </p:nvPicPr>
                          <p:blipFill>
                            <a:blip r:embed="rId1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488" y="8229"/>
                              <a:ext cx="3948" cy="1067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2044" y="3876"/>
              <a:ext cx="10056" cy="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即，验证⑤式即可验证斯特藩-玻尔兹曼定律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7549515" y="1847215"/>
                <a:ext cx="39192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传感器示数从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变为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</a:rPr>
                  <a:t>对应时间</a:t>
                </a:r>
                <a:endParaRPr lang="zh-CN" altLang="en-US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endParaRPr>
              </a:p>
            </p:txBody>
          </p:sp>
        </mc:Choice>
        <mc:Fallback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7549515" y="1847215"/>
                <a:ext cx="3919220" cy="36830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圆角矩形 5"/>
          <p:cNvSpPr/>
          <p:nvPr>
            <p:custDataLst>
              <p:tags r:id="rId21"/>
            </p:custDataLst>
          </p:nvPr>
        </p:nvSpPr>
        <p:spPr>
          <a:xfrm>
            <a:off x="3748405" y="1410970"/>
            <a:ext cx="2699385" cy="73914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07905" y="2968625"/>
            <a:ext cx="6115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US" altLang="zh-CN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n-US" altLang="zh-CN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>
            <p:custDataLst>
              <p:tags r:id="rId22"/>
            </p:custDataLst>
          </p:nvPr>
        </p:nvSpPr>
        <p:spPr>
          <a:xfrm>
            <a:off x="998220" y="2800350"/>
            <a:ext cx="9708515" cy="73914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48970" y="844550"/>
            <a:ext cx="2957195" cy="655955"/>
          </a:xfrm>
        </p:spPr>
        <p:txBody>
          <a:bodyPr>
            <a:normAutofit/>
          </a:bodyPr>
          <a:p>
            <a:r>
              <a:rPr lang="en-US" altLang="zh-CN"/>
              <a:t>2.3 </a:t>
            </a:r>
            <a:r>
              <a:t>传感器设计</a:t>
            </a:r>
          </a:p>
        </p:txBody>
      </p:sp>
      <p:sp>
        <p:nvSpPr>
          <p:cNvPr id="3" name="竖卷形 2"/>
          <p:cNvSpPr/>
          <p:nvPr>
            <p:custDataLst>
              <p:tags r:id="rId1"/>
            </p:custDataLst>
          </p:nvPr>
        </p:nvSpPr>
        <p:spPr>
          <a:xfrm>
            <a:off x="822325" y="1915160"/>
            <a:ext cx="822960" cy="3406140"/>
          </a:xfrm>
          <a:prstGeom prst="verticalScroll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电路设计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16425" y="1811655"/>
            <a:ext cx="2400935" cy="6991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60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电压放大器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72285" y="2045335"/>
            <a:ext cx="17411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楷体" panose="02010609060101010101" charset="-122"/>
                <a:ea typeface="楷体" panose="02010609060101010101" charset="-122"/>
              </a:rPr>
              <a:t>热电偶</a:t>
            </a:r>
            <a:endParaRPr lang="zh-CN" altLang="en-US" sz="32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3267075" y="2224405"/>
            <a:ext cx="1077595" cy="28638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右箭头 6"/>
          <p:cNvSpPr/>
          <p:nvPr>
            <p:custDataLst>
              <p:tags r:id="rId2"/>
            </p:custDataLst>
          </p:nvPr>
        </p:nvSpPr>
        <p:spPr>
          <a:xfrm rot="1740000">
            <a:off x="6558915" y="2463800"/>
            <a:ext cx="1077595" cy="28638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910070" y="2997200"/>
            <a:ext cx="1497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单片机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44670" y="3836670"/>
            <a:ext cx="2424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温湿传感器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2" name="右箭头 11"/>
          <p:cNvSpPr/>
          <p:nvPr>
            <p:custDataLst>
              <p:tags r:id="rId3"/>
            </p:custDataLst>
          </p:nvPr>
        </p:nvSpPr>
        <p:spPr>
          <a:xfrm>
            <a:off x="8328025" y="3142615"/>
            <a:ext cx="1077595" cy="28638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533255" y="2997200"/>
            <a:ext cx="18846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计算机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20580000">
            <a:off x="6499860" y="3928745"/>
            <a:ext cx="1470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冷端补偿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右箭头 13"/>
          <p:cNvSpPr/>
          <p:nvPr>
            <p:custDataLst>
              <p:tags r:id="rId4"/>
            </p:custDataLst>
          </p:nvPr>
        </p:nvSpPr>
        <p:spPr>
          <a:xfrm rot="20220000">
            <a:off x="6539230" y="3697605"/>
            <a:ext cx="1085850" cy="28638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48970" y="844550"/>
            <a:ext cx="2957195" cy="655955"/>
          </a:xfrm>
        </p:spPr>
        <p:txBody>
          <a:bodyPr>
            <a:normAutofit/>
          </a:bodyPr>
          <a:p>
            <a:r>
              <a:rPr lang="en-US" altLang="zh-CN"/>
              <a:t>2.3 </a:t>
            </a:r>
            <a:r>
              <a:t>传感器设计</a:t>
            </a:r>
          </a:p>
        </p:txBody>
      </p:sp>
      <p:sp>
        <p:nvSpPr>
          <p:cNvPr id="3" name="竖卷形 2"/>
          <p:cNvSpPr/>
          <p:nvPr>
            <p:custDataLst>
              <p:tags r:id="rId1"/>
            </p:custDataLst>
          </p:nvPr>
        </p:nvSpPr>
        <p:spPr>
          <a:xfrm>
            <a:off x="822325" y="1915160"/>
            <a:ext cx="822960" cy="3406140"/>
          </a:xfrm>
          <a:prstGeom prst="verticalScroll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电路设计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1645" y="1915160"/>
            <a:ext cx="6960235" cy="2390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60000"/>
              </a:lnSpc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过将热电偶连接到热端和冷端两端，由于温差会产生一个电动势，电动势通过电压放大器后，经过ad模数转换器，将数据导入我们的单片机中，由于热电偶计算中需要一个补偿温度（即冷端温度），所以我们还添加了一个环境温度传感器，可以测量出冷端温度。并且根据K型热电偶的温度与电压之间的关系转入单片机中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3"/>
          </p:nvPr>
        </p:nvSpPr>
        <p:spPr>
          <a:xfrm>
            <a:off x="1642110" y="4084320"/>
            <a:ext cx="4504055" cy="936625"/>
          </a:xfrm>
        </p:spPr>
        <p:txBody>
          <a:bodyPr>
            <a:normAutofit/>
          </a:bodyPr>
          <a:p>
            <a:r>
              <a:rPr lang="zh-CN" altLang="en-US"/>
              <a:t>实验装置设计与制作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4"/>
          </p:nvPr>
        </p:nvSpPr>
        <p:spPr/>
        <p:txBody>
          <a:bodyPr>
            <a:normAutofit lnSpcReduction="10000"/>
          </a:bodyPr>
          <a:p>
            <a:r>
              <a:t>03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5"/>
          </p:nvPr>
        </p:nvSpPr>
        <p:spPr>
          <a:xfrm>
            <a:off x="6220460" y="1760220"/>
            <a:ext cx="4580890" cy="805180"/>
          </a:xfrm>
        </p:spPr>
        <p:txBody>
          <a:bodyPr>
            <a:normAutofit/>
          </a:bodyPr>
          <a:p>
            <a:r>
              <a:t>3.1  </a:t>
            </a:r>
            <a:r>
              <a:rPr lang="zh-CN" altLang="en-US"/>
              <a:t>辐射源及其处理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6"/>
          </p:nvPr>
        </p:nvSpPr>
        <p:spPr>
          <a:xfrm>
            <a:off x="6220460" y="2585085"/>
            <a:ext cx="4025265" cy="1066165"/>
          </a:xfrm>
        </p:spPr>
        <p:txBody>
          <a:bodyPr>
            <a:normAutofit/>
          </a:bodyPr>
          <a:p>
            <a:r>
              <a:t>3.2  </a:t>
            </a:r>
            <a:r>
              <a:rPr lang="zh-CN" altLang="en-US"/>
              <a:t>绝热装置</a:t>
            </a:r>
            <a:r>
              <a:t> 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7"/>
          </p:nvPr>
        </p:nvSpPr>
        <p:spPr>
          <a:xfrm>
            <a:off x="6220460" y="3351530"/>
            <a:ext cx="3460115" cy="1144270"/>
          </a:xfrm>
        </p:spPr>
        <p:txBody>
          <a:bodyPr>
            <a:normAutofit/>
          </a:bodyPr>
          <a:p>
            <a:r>
              <a:t>3.3  </a:t>
            </a:r>
            <a:r>
              <a:rPr lang="zh-CN" altLang="en-US"/>
              <a:t>传感器处理</a:t>
            </a:r>
            <a:r>
              <a:t>  </a:t>
            </a:r>
          </a:p>
        </p:txBody>
      </p:sp>
      <p:sp>
        <p:nvSpPr>
          <p:cNvPr id="2" name="内容占位符 6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220460" y="4188460"/>
            <a:ext cx="4817745" cy="1144270"/>
          </a:xfrm>
          <a:prstGeom prst="rect">
            <a:avLst/>
          </a:prstGeom>
        </p:spPr>
        <p:txBody>
          <a:bodyPr vert="horz" lIns="90000" tIns="46800" rIns="90000" bIns="46800" rtlCol="0">
            <a:normAutofit fontScale="90000"/>
          </a:bodyPr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en-US" altLang="zh-CN" sz="3200" b="1" i="0" u="none" strike="noStrike" kern="1200" cap="none" spc="0" normalizeH="0" baseline="0" noProof="1" dirty="0">
                <a:solidFill>
                  <a:srgbClr val="1C4372"/>
                </a:solidFill>
                <a:uFillTx/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3.4  </a:t>
            </a:r>
            <a:r>
              <a:rPr lang="zh-CN" altLang="en-US"/>
              <a:t>装置示意图与实物图</a:t>
            </a:r>
            <a:r>
              <a:t>  </a:t>
            </a:r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17855" y="865505"/>
            <a:ext cx="3902710" cy="1210945"/>
          </a:xfrm>
        </p:spPr>
        <p:txBody>
          <a:bodyPr>
            <a:normAutofit/>
          </a:bodyPr>
          <a:p>
            <a:r>
              <a:rPr lang="en-US" altLang="zh-CN"/>
              <a:t>3.1 </a:t>
            </a:r>
            <a:r>
              <a:t>辐射源及其处理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5810" y="4232910"/>
            <a:ext cx="24580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陶瓷加热片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（最高温度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230℃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）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 descr="3b32313534353431353bbcfdcdb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98850" y="2416175"/>
            <a:ext cx="805180" cy="8318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340735" y="3137535"/>
            <a:ext cx="897890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800" b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加热</a:t>
            </a:r>
            <a:endParaRPr lang="zh-CN" altLang="en-US" sz="2800" b="1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78070" y="4232910"/>
            <a:ext cx="21297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炭黑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(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粉末预压成块状）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8137525" y="4325620"/>
                <a:ext cx="3303270" cy="706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</a:rPr>
                  <a:t>热电偶温度计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</a:endParaRPr>
              </a:p>
              <a:p>
                <a:pPr algn="ctr"/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</a:rPr>
                  <a:t>（实时测量炭黑表面温度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𝑇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sz="2000">
                    <a:latin typeface="楷体" panose="02010609060101010101" charset="-122"/>
                    <a:ea typeface="楷体" panose="02010609060101010101" charset="-122"/>
                  </a:rPr>
                  <a:t>）</a:t>
                </a:r>
                <a:endParaRPr lang="zh-CN" altLang="en-US" sz="20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525" y="4325620"/>
                <a:ext cx="3303270" cy="706755"/>
              </a:xfrm>
              <a:prstGeom prst="rect">
                <a:avLst/>
              </a:prstGeom>
              <a:blipFill rotWithShape="1">
                <a:blip r:embed="rId3"/>
                <a:stretch>
                  <a:fillRect l="-192" r="-1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屏幕截图 2023-11-18 1204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9495" y="1633220"/>
            <a:ext cx="2573655" cy="2393950"/>
          </a:xfrm>
          <a:prstGeom prst="rect">
            <a:avLst/>
          </a:prstGeom>
        </p:spPr>
      </p:pic>
      <p:pic>
        <p:nvPicPr>
          <p:cNvPr id="6" name="图片 5" descr="屏幕截图 2023-11-18 1209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10" y="2123440"/>
            <a:ext cx="2574925" cy="2063115"/>
          </a:xfrm>
          <a:prstGeom prst="rect">
            <a:avLst/>
          </a:prstGeom>
        </p:spPr>
      </p:pic>
      <p:pic>
        <p:nvPicPr>
          <p:cNvPr id="11" name="图片 10" descr="屏幕截图 2023-11-18 1225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0565" y="1758315"/>
            <a:ext cx="2844800" cy="2268855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 descr="3b32313534353431353bbcfdcdb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825105" y="2275205"/>
            <a:ext cx="834390" cy="86233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915275" y="3248025"/>
            <a:ext cx="1049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测温</a:t>
            </a:r>
            <a:endParaRPr lang="zh-CN" altLang="en-US" sz="2800" b="1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254573" y="5032345"/>
          <a:ext cx="1682115" cy="67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9" imgW="622300" imgH="254000" progId="Equation.KSEE3">
                  <p:embed/>
                </p:oleObj>
              </mc:Choice>
              <mc:Fallback>
                <p:oleObj name="" r:id="rId9" imgW="622300" imgH="2540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54573" y="5032345"/>
                        <a:ext cx="1682115" cy="67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628650" y="854710"/>
            <a:ext cx="3419475" cy="768985"/>
          </a:xfrm>
        </p:spPr>
        <p:txBody>
          <a:bodyPr>
            <a:normAutofit/>
          </a:bodyPr>
          <a:p>
            <a:r>
              <a:rPr lang="en-US" altLang="zh-CN"/>
              <a:t>3.2 </a:t>
            </a:r>
            <a:r>
              <a:t>绝热装置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509010" y="1206500"/>
            <a:ext cx="5081270" cy="1168400"/>
            <a:chOff x="5526" y="2042"/>
            <a:chExt cx="8002" cy="1840"/>
          </a:xfrm>
        </p:grpSpPr>
        <p:grpSp>
          <p:nvGrpSpPr>
            <p:cNvPr id="7" name="组合 6"/>
            <p:cNvGrpSpPr/>
            <p:nvPr/>
          </p:nvGrpSpPr>
          <p:grpSpPr>
            <a:xfrm>
              <a:off x="5526" y="2444"/>
              <a:ext cx="8002" cy="1151"/>
              <a:chOff x="5032" y="2557"/>
              <a:chExt cx="8002" cy="1151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5032" y="2557"/>
                <a:ext cx="3614" cy="1151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800">
                    <a:latin typeface="楷体" panose="02010609060101010101" charset="-122"/>
                    <a:ea typeface="楷体" panose="02010609060101010101" charset="-122"/>
                  </a:rPr>
                  <a:t>二氧化锆管</a:t>
                </a:r>
                <a:endParaRPr lang="zh-CN" altLang="en-US" sz="28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sp>
            <p:nvSpPr>
              <p:cNvPr id="5" name="圆角矩形 4"/>
              <p:cNvSpPr/>
              <p:nvPr>
                <p:custDataLst>
                  <p:tags r:id="rId1"/>
                </p:custDataLst>
              </p:nvPr>
            </p:nvSpPr>
            <p:spPr>
              <a:xfrm>
                <a:off x="9877" y="2557"/>
                <a:ext cx="3157" cy="1151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800">
                    <a:latin typeface="楷体" panose="02010609060101010101" charset="-122"/>
                    <a:ea typeface="楷体" panose="02010609060101010101" charset="-122"/>
                  </a:rPr>
                  <a:t>叶腊石</a:t>
                </a:r>
                <a:endParaRPr lang="zh-CN" altLang="en-US" sz="2800"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8978" y="2042"/>
              <a:ext cx="1515" cy="1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p>
              <a:pPr algn="ctr"/>
              <a:r>
                <a:rPr lang="zh-CN" altLang="en-US" sz="7200" b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＋</a:t>
              </a:r>
              <a:endParaRPr lang="zh-CN" altLang="en-US" sz="72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1743075" y="5210810"/>
            <a:ext cx="8877935" cy="740410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管内空间空间足够小，可排除热对流的影响</a:t>
            </a:r>
            <a:endParaRPr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4" name="图片 3" descr="屏幕截图 2023-11-18 123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0" y="2307590"/>
            <a:ext cx="2585720" cy="2575560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60780" y="2307590"/>
            <a:ext cx="2636520" cy="2575560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屏幕截图 2023-11-18 2001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815" y="2307590"/>
            <a:ext cx="2610485" cy="2575560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587375" y="834390"/>
            <a:ext cx="2710180" cy="810260"/>
          </a:xfrm>
        </p:spPr>
        <p:txBody>
          <a:bodyPr>
            <a:normAutofit/>
          </a:bodyPr>
          <a:p>
            <a:r>
              <a:rPr lang="en-US" altLang="zh-CN"/>
              <a:t>3.3 </a:t>
            </a:r>
            <a:r>
              <a:t>传感器处理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99185" y="1564005"/>
            <a:ext cx="9449435" cy="897890"/>
            <a:chOff x="2039" y="2449"/>
            <a:chExt cx="14881" cy="1414"/>
          </a:xfrm>
        </p:grpSpPr>
        <p:sp>
          <p:nvSpPr>
            <p:cNvPr id="3" name="圆角矩形 2"/>
            <p:cNvSpPr/>
            <p:nvPr>
              <p:custDataLst>
                <p:tags r:id="rId1"/>
              </p:custDataLst>
            </p:nvPr>
          </p:nvSpPr>
          <p:spPr>
            <a:xfrm>
              <a:off x="2039" y="2449"/>
              <a:ext cx="5254" cy="141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接收端铜片裁剪至与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  <a:p>
              <a:pPr algn="ctr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二氧化锆管内径匹配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" name="圆角矩形 1"/>
            <p:cNvSpPr/>
            <p:nvPr>
              <p:custDataLst>
                <p:tags r:id="rId2"/>
              </p:custDataLst>
            </p:nvPr>
          </p:nvSpPr>
          <p:spPr>
            <a:xfrm>
              <a:off x="8681" y="2449"/>
              <a:ext cx="3343" cy="141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与热电偶连接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4" name="右箭头 3"/>
            <p:cNvSpPr/>
            <p:nvPr/>
          </p:nvSpPr>
          <p:spPr>
            <a:xfrm>
              <a:off x="7556" y="2972"/>
              <a:ext cx="972" cy="340"/>
            </a:xfrm>
            <a:prstGeom prst="rightArrow">
              <a:avLst>
                <a:gd name="adj1" fmla="val 50000"/>
                <a:gd name="adj2" fmla="val 78529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右箭头 5"/>
            <p:cNvSpPr/>
            <p:nvPr>
              <p:custDataLst>
                <p:tags r:id="rId3"/>
              </p:custDataLst>
            </p:nvPr>
          </p:nvSpPr>
          <p:spPr>
            <a:xfrm>
              <a:off x="12315" y="2972"/>
              <a:ext cx="972" cy="340"/>
            </a:xfrm>
            <a:prstGeom prst="rightArrow">
              <a:avLst>
                <a:gd name="adj1" fmla="val 50000"/>
                <a:gd name="adj2" fmla="val 78529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>
              <p:custDataLst>
                <p:tags r:id="rId4"/>
              </p:custDataLst>
            </p:nvPr>
          </p:nvSpPr>
          <p:spPr>
            <a:xfrm>
              <a:off x="13578" y="2449"/>
              <a:ext cx="3343" cy="141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</a:rPr>
                <a:t>置于二氧化锆管中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pic>
        <p:nvPicPr>
          <p:cNvPr id="5" name="图片 4" descr="C:/Users/86183/OneDrive/桌面/屏幕截图 2023-11-19 081701.png屏幕截图 2023-11-19 081701"/>
          <p:cNvPicPr>
            <a:picLocks noChangeAspect="1"/>
          </p:cNvPicPr>
          <p:nvPr/>
        </p:nvPicPr>
        <p:blipFill>
          <a:blip r:embed="rId5"/>
          <a:srcRect t="19684" b="19684"/>
          <a:stretch>
            <a:fillRect/>
          </a:stretch>
        </p:blipFill>
        <p:spPr>
          <a:xfrm>
            <a:off x="8088630" y="2710180"/>
            <a:ext cx="3380740" cy="2675890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12800" y="2710180"/>
            <a:ext cx="2894330" cy="2675255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右箭头 10"/>
          <p:cNvSpPr/>
          <p:nvPr>
            <p:custDataLst>
              <p:tags r:id="rId8"/>
            </p:custDataLst>
          </p:nvPr>
        </p:nvSpPr>
        <p:spPr>
          <a:xfrm>
            <a:off x="3759835" y="3723005"/>
            <a:ext cx="617220" cy="215900"/>
          </a:xfrm>
          <a:prstGeom prst="rightArrow">
            <a:avLst>
              <a:gd name="adj1" fmla="val 50000"/>
              <a:gd name="adj2" fmla="val 7852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>
            <p:custDataLst>
              <p:tags r:id="rId9"/>
            </p:custDataLst>
          </p:nvPr>
        </p:nvSpPr>
        <p:spPr>
          <a:xfrm>
            <a:off x="7303135" y="3723005"/>
            <a:ext cx="617220" cy="215900"/>
          </a:xfrm>
          <a:prstGeom prst="rightArrow">
            <a:avLst>
              <a:gd name="adj1" fmla="val 50000"/>
              <a:gd name="adj2" fmla="val 7852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9436" t="21138" r="29990" b="6942"/>
          <a:stretch>
            <a:fillRect/>
          </a:stretch>
        </p:blipFill>
        <p:spPr>
          <a:xfrm>
            <a:off x="4429760" y="2710180"/>
            <a:ext cx="2765425" cy="2675890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>
          <a:xfrm>
            <a:off x="751840" y="947420"/>
            <a:ext cx="2843530" cy="913130"/>
          </a:xfrm>
        </p:spPr>
        <p:txBody>
          <a:bodyPr>
            <a:normAutofit/>
          </a:bodyPr>
          <a:p>
            <a:r>
              <a:rPr lang="en-US" altLang="zh-CN"/>
              <a:t>3.3 </a:t>
            </a:r>
            <a:r>
              <a:t>传感器处理</a:t>
            </a:r>
          </a:p>
        </p:txBody>
      </p:sp>
      <p:sp>
        <p:nvSpPr>
          <p:cNvPr id="9" name="圆角矩形 8"/>
          <p:cNvSpPr/>
          <p:nvPr>
            <p:custDataLst>
              <p:tags r:id="rId1"/>
            </p:custDataLst>
          </p:nvPr>
        </p:nvSpPr>
        <p:spPr>
          <a:xfrm>
            <a:off x="2192020" y="1647825"/>
            <a:ext cx="2122805" cy="7537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外部电路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右箭头 3"/>
          <p:cNvSpPr/>
          <p:nvPr>
            <p:custDataLst>
              <p:tags r:id="rId2"/>
            </p:custDataLst>
          </p:nvPr>
        </p:nvSpPr>
        <p:spPr>
          <a:xfrm>
            <a:off x="5560695" y="1860550"/>
            <a:ext cx="617220" cy="215900"/>
          </a:xfrm>
          <a:prstGeom prst="rightArrow">
            <a:avLst>
              <a:gd name="adj1" fmla="val 50000"/>
              <a:gd name="adj2" fmla="val 7852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>
            <p:custDataLst>
              <p:tags r:id="rId3"/>
            </p:custDataLst>
          </p:nvPr>
        </p:nvSpPr>
        <p:spPr>
          <a:xfrm>
            <a:off x="7226935" y="1647825"/>
            <a:ext cx="2987040" cy="7537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与电脑连接输出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 descr="屏幕截图 2023-11-18 1227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040" y="2648585"/>
            <a:ext cx="4011930" cy="3175635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屏幕截图 2023-11-18 1246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410" y="2648585"/>
            <a:ext cx="4755515" cy="3175635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6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/>
        </p:nvSpPr>
        <p:spPr>
          <a:xfrm>
            <a:off x="3850005" y="1341755"/>
            <a:ext cx="2056765" cy="1842770"/>
          </a:xfrm>
          <a:prstGeom prst="rect">
            <a:avLst/>
          </a:prstGeom>
          <a:solidFill>
            <a:schemeClr val="bg2">
              <a:lumMod val="6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28345" y="1644015"/>
            <a:ext cx="7500620" cy="3905885"/>
            <a:chOff x="2332" y="2596"/>
            <a:chExt cx="11812" cy="6151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7193" y="5062"/>
              <a:ext cx="3295" cy="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>
              <p:custDataLst>
                <p:tags r:id="rId1"/>
              </p:custDataLst>
            </p:nvPr>
          </p:nvSpPr>
          <p:spPr>
            <a:xfrm>
              <a:off x="7248" y="5109"/>
              <a:ext cx="3240" cy="2902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579" y="3862"/>
              <a:ext cx="2537" cy="171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2"/>
              </p:custDataLst>
            </p:nvPr>
          </p:nvSpPr>
          <p:spPr>
            <a:xfrm>
              <a:off x="7579" y="5612"/>
              <a:ext cx="2537" cy="147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>
              <p:custDataLst>
                <p:tags r:id="rId3"/>
              </p:custDataLst>
            </p:nvPr>
          </p:nvCxnSpPr>
          <p:spPr>
            <a:xfrm>
              <a:off x="7566" y="5580"/>
              <a:ext cx="256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7579" y="7118"/>
              <a:ext cx="2544" cy="35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132" y="7150"/>
              <a:ext cx="2204" cy="345"/>
            </a:xfrm>
            <a:custGeom>
              <a:avLst/>
              <a:gdLst>
                <a:gd name="connisteX0" fmla="*/ 0 w 1399540"/>
                <a:gd name="connsiteY0" fmla="*/ 73183 h 219022"/>
                <a:gd name="connisteX1" fmla="*/ 72390 w 1399540"/>
                <a:gd name="connsiteY1" fmla="*/ 73183 h 219022"/>
                <a:gd name="connisteX2" fmla="*/ 144145 w 1399540"/>
                <a:gd name="connsiteY2" fmla="*/ 52863 h 219022"/>
                <a:gd name="connisteX3" fmla="*/ 215900 w 1399540"/>
                <a:gd name="connsiteY3" fmla="*/ 42703 h 219022"/>
                <a:gd name="connisteX4" fmla="*/ 288290 w 1399540"/>
                <a:gd name="connsiteY4" fmla="*/ 32543 h 219022"/>
                <a:gd name="connisteX5" fmla="*/ 360045 w 1399540"/>
                <a:gd name="connsiteY5" fmla="*/ 21748 h 219022"/>
                <a:gd name="connisteX6" fmla="*/ 432435 w 1399540"/>
                <a:gd name="connsiteY6" fmla="*/ 21748 h 219022"/>
                <a:gd name="connisteX7" fmla="*/ 504190 w 1399540"/>
                <a:gd name="connsiteY7" fmla="*/ 11588 h 219022"/>
                <a:gd name="connisteX8" fmla="*/ 575945 w 1399540"/>
                <a:gd name="connsiteY8" fmla="*/ 1428 h 219022"/>
                <a:gd name="connisteX9" fmla="*/ 648335 w 1399540"/>
                <a:gd name="connsiteY9" fmla="*/ 1428 h 219022"/>
                <a:gd name="connisteX10" fmla="*/ 720090 w 1399540"/>
                <a:gd name="connsiteY10" fmla="*/ 11588 h 219022"/>
                <a:gd name="connisteX11" fmla="*/ 792480 w 1399540"/>
                <a:gd name="connsiteY11" fmla="*/ 32543 h 219022"/>
                <a:gd name="connisteX12" fmla="*/ 874395 w 1399540"/>
                <a:gd name="connsiteY12" fmla="*/ 63023 h 219022"/>
                <a:gd name="connisteX13" fmla="*/ 977265 w 1399540"/>
                <a:gd name="connsiteY13" fmla="*/ 83978 h 219022"/>
                <a:gd name="connisteX14" fmla="*/ 1049655 w 1399540"/>
                <a:gd name="connsiteY14" fmla="*/ 124618 h 219022"/>
                <a:gd name="connisteX15" fmla="*/ 1101090 w 1399540"/>
                <a:gd name="connsiteY15" fmla="*/ 197008 h 219022"/>
                <a:gd name="connisteX16" fmla="*/ 1172845 w 1399540"/>
                <a:gd name="connsiteY16" fmla="*/ 217328 h 219022"/>
                <a:gd name="connisteX17" fmla="*/ 1245235 w 1399540"/>
                <a:gd name="connsiteY17" fmla="*/ 217328 h 219022"/>
                <a:gd name="connisteX18" fmla="*/ 1327150 w 1399540"/>
                <a:gd name="connsiteY18" fmla="*/ 217328 h 219022"/>
                <a:gd name="connisteX19" fmla="*/ 1399540 w 1399540"/>
                <a:gd name="connsiteY19" fmla="*/ 217328 h 21902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</a:cxnLst>
              <a:rect l="l" t="t" r="r" b="b"/>
              <a:pathLst>
                <a:path w="1399540" h="219022">
                  <a:moveTo>
                    <a:pt x="0" y="73184"/>
                  </a:moveTo>
                  <a:cubicBezTo>
                    <a:pt x="13335" y="73819"/>
                    <a:pt x="43815" y="76994"/>
                    <a:pt x="72390" y="73184"/>
                  </a:cubicBezTo>
                  <a:cubicBezTo>
                    <a:pt x="100965" y="69374"/>
                    <a:pt x="115570" y="59214"/>
                    <a:pt x="144145" y="52864"/>
                  </a:cubicBezTo>
                  <a:cubicBezTo>
                    <a:pt x="172720" y="46514"/>
                    <a:pt x="187325" y="46514"/>
                    <a:pt x="215900" y="42704"/>
                  </a:cubicBezTo>
                  <a:cubicBezTo>
                    <a:pt x="244475" y="38894"/>
                    <a:pt x="259715" y="36989"/>
                    <a:pt x="288290" y="32544"/>
                  </a:cubicBezTo>
                  <a:cubicBezTo>
                    <a:pt x="316865" y="28099"/>
                    <a:pt x="331470" y="23654"/>
                    <a:pt x="360045" y="21749"/>
                  </a:cubicBezTo>
                  <a:cubicBezTo>
                    <a:pt x="388620" y="19844"/>
                    <a:pt x="403860" y="23654"/>
                    <a:pt x="432435" y="21749"/>
                  </a:cubicBezTo>
                  <a:cubicBezTo>
                    <a:pt x="461010" y="19844"/>
                    <a:pt x="475615" y="15399"/>
                    <a:pt x="504190" y="11589"/>
                  </a:cubicBezTo>
                  <a:cubicBezTo>
                    <a:pt x="532765" y="7779"/>
                    <a:pt x="547370" y="3334"/>
                    <a:pt x="575945" y="1429"/>
                  </a:cubicBezTo>
                  <a:cubicBezTo>
                    <a:pt x="604520" y="-476"/>
                    <a:pt x="619760" y="-476"/>
                    <a:pt x="648335" y="1429"/>
                  </a:cubicBezTo>
                  <a:cubicBezTo>
                    <a:pt x="676910" y="3334"/>
                    <a:pt x="691515" y="5239"/>
                    <a:pt x="720090" y="11589"/>
                  </a:cubicBezTo>
                  <a:cubicBezTo>
                    <a:pt x="748665" y="17939"/>
                    <a:pt x="761365" y="22384"/>
                    <a:pt x="792480" y="32544"/>
                  </a:cubicBezTo>
                  <a:cubicBezTo>
                    <a:pt x="823595" y="42704"/>
                    <a:pt x="837565" y="52864"/>
                    <a:pt x="874395" y="63024"/>
                  </a:cubicBezTo>
                  <a:cubicBezTo>
                    <a:pt x="911225" y="73184"/>
                    <a:pt x="942340" y="71914"/>
                    <a:pt x="977265" y="83979"/>
                  </a:cubicBezTo>
                  <a:cubicBezTo>
                    <a:pt x="1012190" y="96044"/>
                    <a:pt x="1024890" y="101759"/>
                    <a:pt x="1049655" y="124619"/>
                  </a:cubicBezTo>
                  <a:cubicBezTo>
                    <a:pt x="1074420" y="147479"/>
                    <a:pt x="1076325" y="178594"/>
                    <a:pt x="1101090" y="197009"/>
                  </a:cubicBezTo>
                  <a:cubicBezTo>
                    <a:pt x="1125855" y="215424"/>
                    <a:pt x="1144270" y="213519"/>
                    <a:pt x="1172845" y="217329"/>
                  </a:cubicBezTo>
                  <a:cubicBezTo>
                    <a:pt x="1201420" y="221139"/>
                    <a:pt x="1214120" y="217329"/>
                    <a:pt x="1245235" y="217329"/>
                  </a:cubicBezTo>
                  <a:cubicBezTo>
                    <a:pt x="1276350" y="217329"/>
                    <a:pt x="1296035" y="217329"/>
                    <a:pt x="1327150" y="217329"/>
                  </a:cubicBezTo>
                  <a:cubicBezTo>
                    <a:pt x="1358265" y="217329"/>
                    <a:pt x="1386840" y="217329"/>
                    <a:pt x="1399540" y="217329"/>
                  </a:cubicBezTo>
                </a:path>
              </a:pathLst>
            </a:custGeom>
            <a:noFill/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16" y="7379"/>
              <a:ext cx="2236" cy="447"/>
            </a:xfrm>
            <a:custGeom>
              <a:avLst/>
              <a:gdLst>
                <a:gd name="connisteX0" fmla="*/ 0 w 1419860"/>
                <a:gd name="connsiteY0" fmla="*/ 0 h 283986"/>
                <a:gd name="connisteX1" fmla="*/ 71755 w 1419860"/>
                <a:gd name="connsiteY1" fmla="*/ 61595 h 283986"/>
                <a:gd name="connisteX2" fmla="*/ 144145 w 1419860"/>
                <a:gd name="connsiteY2" fmla="*/ 61595 h 283986"/>
                <a:gd name="connisteX3" fmla="*/ 226060 w 1419860"/>
                <a:gd name="connsiteY3" fmla="*/ 61595 h 283986"/>
                <a:gd name="connisteX4" fmla="*/ 298450 w 1419860"/>
                <a:gd name="connsiteY4" fmla="*/ 61595 h 283986"/>
                <a:gd name="connisteX5" fmla="*/ 370205 w 1419860"/>
                <a:gd name="connsiteY5" fmla="*/ 51435 h 283986"/>
                <a:gd name="connisteX6" fmla="*/ 442595 w 1419860"/>
                <a:gd name="connsiteY6" fmla="*/ 41275 h 283986"/>
                <a:gd name="connisteX7" fmla="*/ 514350 w 1419860"/>
                <a:gd name="connsiteY7" fmla="*/ 51435 h 283986"/>
                <a:gd name="connisteX8" fmla="*/ 596900 w 1419860"/>
                <a:gd name="connsiteY8" fmla="*/ 61595 h 283986"/>
                <a:gd name="connisteX9" fmla="*/ 668655 w 1419860"/>
                <a:gd name="connsiteY9" fmla="*/ 81915 h 283986"/>
                <a:gd name="connisteX10" fmla="*/ 741045 w 1419860"/>
                <a:gd name="connsiteY10" fmla="*/ 113030 h 283986"/>
                <a:gd name="connisteX11" fmla="*/ 812800 w 1419860"/>
                <a:gd name="connsiteY11" fmla="*/ 133350 h 283986"/>
                <a:gd name="connisteX12" fmla="*/ 895350 w 1419860"/>
                <a:gd name="connsiteY12" fmla="*/ 164465 h 283986"/>
                <a:gd name="connisteX13" fmla="*/ 967105 w 1419860"/>
                <a:gd name="connsiteY13" fmla="*/ 195580 h 283986"/>
                <a:gd name="connisteX14" fmla="*/ 1038860 w 1419860"/>
                <a:gd name="connsiteY14" fmla="*/ 226060 h 283986"/>
                <a:gd name="connisteX15" fmla="*/ 1121410 w 1419860"/>
                <a:gd name="connsiteY15" fmla="*/ 267335 h 283986"/>
                <a:gd name="connisteX16" fmla="*/ 1193165 w 1419860"/>
                <a:gd name="connsiteY16" fmla="*/ 277495 h 283986"/>
                <a:gd name="connisteX17" fmla="*/ 1265555 w 1419860"/>
                <a:gd name="connsiteY17" fmla="*/ 277495 h 283986"/>
                <a:gd name="connisteX18" fmla="*/ 1337310 w 1419860"/>
                <a:gd name="connsiteY18" fmla="*/ 277495 h 283986"/>
                <a:gd name="connisteX19" fmla="*/ 1419860 w 1419860"/>
                <a:gd name="connsiteY19" fmla="*/ 205740 h 283986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</a:cxnLst>
              <a:rect l="l" t="t" r="r" b="b"/>
              <a:pathLst>
                <a:path w="1419860" h="283986">
                  <a:moveTo>
                    <a:pt x="0" y="0"/>
                  </a:moveTo>
                  <a:cubicBezTo>
                    <a:pt x="12700" y="12065"/>
                    <a:pt x="43180" y="49530"/>
                    <a:pt x="71755" y="61595"/>
                  </a:cubicBezTo>
                  <a:cubicBezTo>
                    <a:pt x="100330" y="73660"/>
                    <a:pt x="113030" y="61595"/>
                    <a:pt x="144145" y="61595"/>
                  </a:cubicBezTo>
                  <a:cubicBezTo>
                    <a:pt x="175260" y="61595"/>
                    <a:pt x="194945" y="61595"/>
                    <a:pt x="226060" y="61595"/>
                  </a:cubicBezTo>
                  <a:cubicBezTo>
                    <a:pt x="257175" y="61595"/>
                    <a:pt x="269875" y="63500"/>
                    <a:pt x="298450" y="61595"/>
                  </a:cubicBezTo>
                  <a:cubicBezTo>
                    <a:pt x="327025" y="59690"/>
                    <a:pt x="341630" y="55245"/>
                    <a:pt x="370205" y="51435"/>
                  </a:cubicBezTo>
                  <a:cubicBezTo>
                    <a:pt x="398780" y="47625"/>
                    <a:pt x="414020" y="41275"/>
                    <a:pt x="442595" y="41275"/>
                  </a:cubicBezTo>
                  <a:cubicBezTo>
                    <a:pt x="471170" y="41275"/>
                    <a:pt x="483235" y="47625"/>
                    <a:pt x="514350" y="51435"/>
                  </a:cubicBezTo>
                  <a:cubicBezTo>
                    <a:pt x="545465" y="55245"/>
                    <a:pt x="565785" y="55245"/>
                    <a:pt x="596900" y="61595"/>
                  </a:cubicBezTo>
                  <a:cubicBezTo>
                    <a:pt x="628015" y="67945"/>
                    <a:pt x="640080" y="71755"/>
                    <a:pt x="668655" y="81915"/>
                  </a:cubicBezTo>
                  <a:cubicBezTo>
                    <a:pt x="697230" y="92075"/>
                    <a:pt x="712470" y="102870"/>
                    <a:pt x="741045" y="113030"/>
                  </a:cubicBezTo>
                  <a:cubicBezTo>
                    <a:pt x="769620" y="123190"/>
                    <a:pt x="781685" y="123190"/>
                    <a:pt x="812800" y="133350"/>
                  </a:cubicBezTo>
                  <a:cubicBezTo>
                    <a:pt x="843915" y="143510"/>
                    <a:pt x="864235" y="151765"/>
                    <a:pt x="895350" y="164465"/>
                  </a:cubicBezTo>
                  <a:cubicBezTo>
                    <a:pt x="926465" y="177165"/>
                    <a:pt x="938530" y="183515"/>
                    <a:pt x="967105" y="195580"/>
                  </a:cubicBezTo>
                  <a:cubicBezTo>
                    <a:pt x="995680" y="207645"/>
                    <a:pt x="1007745" y="211455"/>
                    <a:pt x="1038860" y="226060"/>
                  </a:cubicBezTo>
                  <a:cubicBezTo>
                    <a:pt x="1069975" y="240665"/>
                    <a:pt x="1090295" y="257175"/>
                    <a:pt x="1121410" y="267335"/>
                  </a:cubicBezTo>
                  <a:cubicBezTo>
                    <a:pt x="1152525" y="277495"/>
                    <a:pt x="1164590" y="275590"/>
                    <a:pt x="1193165" y="277495"/>
                  </a:cubicBezTo>
                  <a:cubicBezTo>
                    <a:pt x="1221740" y="279400"/>
                    <a:pt x="1236980" y="277495"/>
                    <a:pt x="1265555" y="277495"/>
                  </a:cubicBezTo>
                  <a:cubicBezTo>
                    <a:pt x="1294130" y="277495"/>
                    <a:pt x="1306195" y="292100"/>
                    <a:pt x="1337310" y="277495"/>
                  </a:cubicBezTo>
                  <a:cubicBezTo>
                    <a:pt x="1368425" y="262890"/>
                    <a:pt x="1404620" y="220345"/>
                    <a:pt x="1419860" y="205740"/>
                  </a:cubicBezTo>
                </a:path>
              </a:pathLst>
            </a:custGeom>
            <a:noFill/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4"/>
              </p:custDataLst>
            </p:nvPr>
          </p:nvSpPr>
          <p:spPr>
            <a:xfrm>
              <a:off x="12345" y="7150"/>
              <a:ext cx="826" cy="86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5"/>
              </p:custDataLst>
            </p:nvPr>
          </p:nvSpPr>
          <p:spPr>
            <a:xfrm>
              <a:off x="13171" y="7355"/>
              <a:ext cx="383" cy="12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6"/>
              </p:custDataLst>
            </p:nvPr>
          </p:nvSpPr>
          <p:spPr>
            <a:xfrm>
              <a:off x="13171" y="7706"/>
              <a:ext cx="383" cy="12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4139" y="6050"/>
              <a:ext cx="4178" cy="600"/>
            </a:xfrm>
            <a:custGeom>
              <a:avLst/>
              <a:gdLst>
                <a:gd name="connisteX0" fmla="*/ 1800225 w 1800225"/>
                <a:gd name="connsiteY0" fmla="*/ 381000 h 381000"/>
                <a:gd name="connisteX1" fmla="*/ 1759585 w 1800225"/>
                <a:gd name="connsiteY1" fmla="*/ 308610 h 381000"/>
                <a:gd name="connisteX2" fmla="*/ 1687195 w 1800225"/>
                <a:gd name="connsiteY2" fmla="*/ 267335 h 381000"/>
                <a:gd name="connisteX3" fmla="*/ 1615440 w 1800225"/>
                <a:gd name="connsiteY3" fmla="*/ 236855 h 381000"/>
                <a:gd name="connisteX4" fmla="*/ 1543050 w 1800225"/>
                <a:gd name="connsiteY4" fmla="*/ 215900 h 381000"/>
                <a:gd name="connisteX5" fmla="*/ 1471295 w 1800225"/>
                <a:gd name="connsiteY5" fmla="*/ 195580 h 381000"/>
                <a:gd name="connisteX6" fmla="*/ 1399540 w 1800225"/>
                <a:gd name="connsiteY6" fmla="*/ 185420 h 381000"/>
                <a:gd name="connisteX7" fmla="*/ 1327150 w 1800225"/>
                <a:gd name="connsiteY7" fmla="*/ 175260 h 381000"/>
                <a:gd name="connisteX8" fmla="*/ 1245235 w 1800225"/>
                <a:gd name="connsiteY8" fmla="*/ 154305 h 381000"/>
                <a:gd name="connisteX9" fmla="*/ 1172845 w 1800225"/>
                <a:gd name="connsiteY9" fmla="*/ 144145 h 381000"/>
                <a:gd name="connisteX10" fmla="*/ 1101090 w 1800225"/>
                <a:gd name="connsiteY10" fmla="*/ 123825 h 381000"/>
                <a:gd name="connisteX11" fmla="*/ 1028700 w 1800225"/>
                <a:gd name="connsiteY11" fmla="*/ 113030 h 381000"/>
                <a:gd name="connisteX12" fmla="*/ 946785 w 1800225"/>
                <a:gd name="connsiteY12" fmla="*/ 113030 h 381000"/>
                <a:gd name="connisteX13" fmla="*/ 874395 w 1800225"/>
                <a:gd name="connsiteY13" fmla="*/ 102870 h 381000"/>
                <a:gd name="connisteX14" fmla="*/ 0 w 1800225"/>
                <a:gd name="connsiteY14" fmla="*/ 0 h 38100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</a:cxnLst>
              <a:rect l="l" t="t" r="r" b="b"/>
              <a:pathLst>
                <a:path w="1800225" h="381000">
                  <a:moveTo>
                    <a:pt x="1800225" y="381000"/>
                  </a:moveTo>
                  <a:cubicBezTo>
                    <a:pt x="1793240" y="367030"/>
                    <a:pt x="1782445" y="331470"/>
                    <a:pt x="1759585" y="308610"/>
                  </a:cubicBezTo>
                  <a:cubicBezTo>
                    <a:pt x="1736725" y="285750"/>
                    <a:pt x="1715770" y="281940"/>
                    <a:pt x="1687195" y="267335"/>
                  </a:cubicBezTo>
                  <a:cubicBezTo>
                    <a:pt x="1658620" y="252730"/>
                    <a:pt x="1644015" y="247015"/>
                    <a:pt x="1615440" y="236855"/>
                  </a:cubicBezTo>
                  <a:cubicBezTo>
                    <a:pt x="1586865" y="226695"/>
                    <a:pt x="1571625" y="224155"/>
                    <a:pt x="1543050" y="215900"/>
                  </a:cubicBezTo>
                  <a:cubicBezTo>
                    <a:pt x="1514475" y="207645"/>
                    <a:pt x="1499870" y="201930"/>
                    <a:pt x="1471295" y="195580"/>
                  </a:cubicBezTo>
                  <a:cubicBezTo>
                    <a:pt x="1442720" y="189230"/>
                    <a:pt x="1428115" y="189230"/>
                    <a:pt x="1399540" y="185420"/>
                  </a:cubicBezTo>
                  <a:cubicBezTo>
                    <a:pt x="1370965" y="181610"/>
                    <a:pt x="1358265" y="181610"/>
                    <a:pt x="1327150" y="175260"/>
                  </a:cubicBezTo>
                  <a:cubicBezTo>
                    <a:pt x="1296035" y="168910"/>
                    <a:pt x="1276350" y="160655"/>
                    <a:pt x="1245235" y="154305"/>
                  </a:cubicBezTo>
                  <a:cubicBezTo>
                    <a:pt x="1214120" y="147955"/>
                    <a:pt x="1201420" y="150495"/>
                    <a:pt x="1172845" y="144145"/>
                  </a:cubicBezTo>
                  <a:cubicBezTo>
                    <a:pt x="1144270" y="137795"/>
                    <a:pt x="1129665" y="130175"/>
                    <a:pt x="1101090" y="123825"/>
                  </a:cubicBezTo>
                  <a:cubicBezTo>
                    <a:pt x="1072515" y="117475"/>
                    <a:pt x="1059815" y="114935"/>
                    <a:pt x="1028700" y="113030"/>
                  </a:cubicBezTo>
                  <a:cubicBezTo>
                    <a:pt x="997585" y="111125"/>
                    <a:pt x="977900" y="114935"/>
                    <a:pt x="946785" y="113030"/>
                  </a:cubicBezTo>
                  <a:cubicBezTo>
                    <a:pt x="915670" y="111125"/>
                    <a:pt x="1063625" y="125730"/>
                    <a:pt x="874395" y="102870"/>
                  </a:cubicBezTo>
                  <a:cubicBezTo>
                    <a:pt x="685165" y="80010"/>
                    <a:pt x="173355" y="20320"/>
                    <a:pt x="0" y="0"/>
                  </a:cubicBezTo>
                </a:path>
              </a:pathLst>
            </a:custGeom>
            <a:noFill/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332" y="2596"/>
              <a:ext cx="3115" cy="3466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2652" y="6281"/>
              <a:ext cx="273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>
                  <a:latin typeface="楷体" panose="02010609060101010101" charset="-122"/>
                  <a:ea typeface="楷体" panose="02010609060101010101" charset="-122"/>
                </a:rPr>
                <a:t>热电偶温度计</a:t>
              </a:r>
              <a:endParaRPr lang="zh-CN" altLang="en-US" sz="20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31" name="直接箭头连接符 30"/>
            <p:cNvCxnSpPr/>
            <p:nvPr/>
          </p:nvCxnSpPr>
          <p:spPr>
            <a:xfrm>
              <a:off x="9770" y="4267"/>
              <a:ext cx="974" cy="4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7744" y="4025"/>
              <a:ext cx="2188" cy="2884"/>
            </a:xfrm>
            <a:prstGeom prst="rect">
              <a:avLst/>
            </a:prstGeom>
            <a:noFill/>
            <a:ln w="28575">
              <a:solidFill>
                <a:schemeClr val="bg2">
                  <a:lumMod val="65000"/>
                </a:schemeClr>
              </a:solidFill>
              <a:prstDash val="sys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342" y="4774"/>
              <a:ext cx="303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>
                  <a:latin typeface="楷体" panose="02010609060101010101" charset="-122"/>
                  <a:ea typeface="楷体" panose="02010609060101010101" charset="-122"/>
                </a:rPr>
                <a:t>二氧化锆管</a:t>
              </a:r>
              <a:endParaRPr lang="zh-CN" altLang="en-US"/>
            </a:p>
          </p:txBody>
        </p:sp>
        <p:cxnSp>
          <p:nvCxnSpPr>
            <p:cNvPr id="34" name="直接箭头连接符 33"/>
            <p:cNvCxnSpPr/>
            <p:nvPr>
              <p:custDataLst>
                <p:tags r:id="rId9"/>
              </p:custDataLst>
            </p:nvPr>
          </p:nvCxnSpPr>
          <p:spPr>
            <a:xfrm flipH="1">
              <a:off x="6513" y="7351"/>
              <a:ext cx="1351" cy="54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643" y="7897"/>
              <a:ext cx="236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>
                  <a:latin typeface="楷体" panose="02010609060101010101" charset="-122"/>
                  <a:ea typeface="楷体" panose="02010609060101010101" charset="-122"/>
                </a:rPr>
                <a:t>陶瓷加热片</a:t>
              </a:r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973" y="8119"/>
              <a:ext cx="217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>
                  <a:latin typeface="楷体" panose="02010609060101010101" charset="-122"/>
                  <a:ea typeface="楷体" panose="02010609060101010101" charset="-122"/>
                </a:rPr>
                <a:t>电源插头</a:t>
              </a:r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209790" y="949325"/>
            <a:ext cx="2263140" cy="3569970"/>
            <a:chOff x="14014" y="2204"/>
            <a:chExt cx="3564" cy="5622"/>
          </a:xfrm>
        </p:grpSpPr>
        <p:sp>
          <p:nvSpPr>
            <p:cNvPr id="37" name="矩形 36"/>
            <p:cNvSpPr/>
            <p:nvPr/>
          </p:nvSpPr>
          <p:spPr>
            <a:xfrm>
              <a:off x="14014" y="2204"/>
              <a:ext cx="3565" cy="562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4679" y="2584"/>
              <a:ext cx="2366" cy="4565"/>
              <a:chOff x="14679" y="2584"/>
              <a:chExt cx="2366" cy="456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14679" y="2584"/>
                <a:ext cx="2365" cy="1247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>
                  <a:buClrTx/>
                  <a:buSzTx/>
                  <a:buFontTx/>
                </a:pPr>
                <a:r>
                  <a:rPr lang="zh-CN" altLang="en-US" sz="2000">
                    <a:solidFill>
                      <a:schemeClr val="bg1"/>
                    </a:solidFill>
                    <a:latin typeface="楷体" panose="02010609060101010101" charset="-122"/>
                    <a:ea typeface="楷体" panose="02010609060101010101" charset="-122"/>
                  </a:rPr>
                  <a:t>电压放大器</a:t>
                </a:r>
                <a:endParaRPr lang="zh-CN" altLang="en-US" sz="200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sp>
            <p:nvSpPr>
              <p:cNvPr id="39" name="矩形 38"/>
              <p:cNvSpPr/>
              <p:nvPr>
                <p:custDataLst>
                  <p:tags r:id="rId10"/>
                </p:custDataLst>
              </p:nvPr>
            </p:nvSpPr>
            <p:spPr>
              <a:xfrm>
                <a:off x="14679" y="4278"/>
                <a:ext cx="2366" cy="1198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>
                  <a:buClrTx/>
                  <a:buSzTx/>
                  <a:buFontTx/>
                </a:pPr>
                <a:r>
                  <a:rPr lang="zh-CN" altLang="en-US" sz="2000">
                    <a:solidFill>
                      <a:schemeClr val="bg1"/>
                    </a:solidFill>
                    <a:latin typeface="楷体" panose="02010609060101010101" charset="-122"/>
                    <a:ea typeface="楷体" panose="02010609060101010101" charset="-122"/>
                  </a:rPr>
                  <a:t>单片机</a:t>
                </a:r>
                <a:endParaRPr lang="zh-CN" altLang="en-US" sz="200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  <p:sp>
            <p:nvSpPr>
              <p:cNvPr id="40" name="矩形 39"/>
              <p:cNvSpPr/>
              <p:nvPr>
                <p:custDataLst>
                  <p:tags r:id="rId11"/>
                </p:custDataLst>
              </p:nvPr>
            </p:nvSpPr>
            <p:spPr>
              <a:xfrm>
                <a:off x="14679" y="5923"/>
                <a:ext cx="2366" cy="1227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  <a:latin typeface="楷体" panose="02010609060101010101" charset="-122"/>
                    <a:ea typeface="楷体" panose="02010609060101010101" charset="-122"/>
                  </a:rPr>
                  <a:t>室温传感器</a:t>
                </a:r>
                <a:endParaRPr lang="zh-CN" altLang="en-US" sz="200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endParaRPr>
              </a:p>
            </p:txBody>
          </p:sp>
        </p:grpSp>
      </p:grpSp>
      <p:sp>
        <p:nvSpPr>
          <p:cNvPr id="44" name="矩形 43"/>
          <p:cNvSpPr/>
          <p:nvPr/>
        </p:nvSpPr>
        <p:spPr>
          <a:xfrm>
            <a:off x="4164965" y="4218305"/>
            <a:ext cx="1390015" cy="30289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5" name="直接箭头连接符 44"/>
          <p:cNvCxnSpPr/>
          <p:nvPr>
            <p:custDataLst>
              <p:tags r:id="rId12"/>
            </p:custDataLst>
          </p:nvPr>
        </p:nvCxnSpPr>
        <p:spPr>
          <a:xfrm flipH="1">
            <a:off x="3610610" y="4324985"/>
            <a:ext cx="630555" cy="6223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2955925" y="4241165"/>
            <a:ext cx="7391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炭黑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4874260" y="1052830"/>
            <a:ext cx="2757805" cy="1626235"/>
          </a:xfrm>
          <a:custGeom>
            <a:avLst/>
            <a:gdLst>
              <a:gd name="connisteX0" fmla="*/ 1975 w 2677230"/>
              <a:gd name="connsiteY0" fmla="*/ 1626446 h 1626446"/>
              <a:gd name="connisteX1" fmla="*/ 1975 w 2677230"/>
              <a:gd name="connsiteY1" fmla="*/ 1554691 h 1626446"/>
              <a:gd name="connisteX2" fmla="*/ 1975 w 2677230"/>
              <a:gd name="connsiteY2" fmla="*/ 1482301 h 1626446"/>
              <a:gd name="connisteX3" fmla="*/ 1975 w 2677230"/>
              <a:gd name="connsiteY3" fmla="*/ 1410546 h 1626446"/>
              <a:gd name="connisteX4" fmla="*/ 22930 w 2677230"/>
              <a:gd name="connsiteY4" fmla="*/ 1338791 h 1626446"/>
              <a:gd name="connisteX5" fmla="*/ 33090 w 2677230"/>
              <a:gd name="connsiteY5" fmla="*/ 1266401 h 1626446"/>
              <a:gd name="connisteX6" fmla="*/ 43250 w 2677230"/>
              <a:gd name="connsiteY6" fmla="*/ 1194646 h 1626446"/>
              <a:gd name="connisteX7" fmla="*/ 53410 w 2677230"/>
              <a:gd name="connsiteY7" fmla="*/ 1122256 h 1626446"/>
              <a:gd name="connisteX8" fmla="*/ 53410 w 2677230"/>
              <a:gd name="connsiteY8" fmla="*/ 1050501 h 1626446"/>
              <a:gd name="connisteX9" fmla="*/ 53410 w 2677230"/>
              <a:gd name="connsiteY9" fmla="*/ 978111 h 1626446"/>
              <a:gd name="connisteX10" fmla="*/ 53410 w 2677230"/>
              <a:gd name="connsiteY10" fmla="*/ 906356 h 1626446"/>
              <a:gd name="connisteX11" fmla="*/ 53410 w 2677230"/>
              <a:gd name="connsiteY11" fmla="*/ 834601 h 1626446"/>
              <a:gd name="connisteX12" fmla="*/ 53410 w 2677230"/>
              <a:gd name="connsiteY12" fmla="*/ 762211 h 1626446"/>
              <a:gd name="connisteX13" fmla="*/ 53410 w 2677230"/>
              <a:gd name="connsiteY13" fmla="*/ 690456 h 1626446"/>
              <a:gd name="connisteX14" fmla="*/ 53410 w 2677230"/>
              <a:gd name="connsiteY14" fmla="*/ 618066 h 1626446"/>
              <a:gd name="connisteX15" fmla="*/ 53410 w 2677230"/>
              <a:gd name="connsiteY15" fmla="*/ 546311 h 1626446"/>
              <a:gd name="connisteX16" fmla="*/ 53410 w 2677230"/>
              <a:gd name="connsiteY16" fmla="*/ 474556 h 1626446"/>
              <a:gd name="connisteX17" fmla="*/ 53410 w 2677230"/>
              <a:gd name="connsiteY17" fmla="*/ 402166 h 1626446"/>
              <a:gd name="connisteX18" fmla="*/ 53410 w 2677230"/>
              <a:gd name="connsiteY18" fmla="*/ 330411 h 1626446"/>
              <a:gd name="connisteX19" fmla="*/ 53410 w 2677230"/>
              <a:gd name="connsiteY19" fmla="*/ 258021 h 1626446"/>
              <a:gd name="connisteX20" fmla="*/ 84525 w 2677230"/>
              <a:gd name="connsiteY20" fmla="*/ 186266 h 1626446"/>
              <a:gd name="connisteX21" fmla="*/ 104845 w 2677230"/>
              <a:gd name="connsiteY21" fmla="*/ 113876 h 1626446"/>
              <a:gd name="connisteX22" fmla="*/ 177235 w 2677230"/>
              <a:gd name="connsiteY22" fmla="*/ 73236 h 1626446"/>
              <a:gd name="connisteX23" fmla="*/ 259150 w 2677230"/>
              <a:gd name="connsiteY23" fmla="*/ 62441 h 1626446"/>
              <a:gd name="connisteX24" fmla="*/ 331540 w 2677230"/>
              <a:gd name="connsiteY24" fmla="*/ 42121 h 1626446"/>
              <a:gd name="connisteX25" fmla="*/ 403295 w 2677230"/>
              <a:gd name="connsiteY25" fmla="*/ 42121 h 1626446"/>
              <a:gd name="connisteX26" fmla="*/ 475685 w 2677230"/>
              <a:gd name="connsiteY26" fmla="*/ 21801 h 1626446"/>
              <a:gd name="connisteX27" fmla="*/ 547440 w 2677230"/>
              <a:gd name="connsiteY27" fmla="*/ 11006 h 1626446"/>
              <a:gd name="connisteX28" fmla="*/ 629990 w 2677230"/>
              <a:gd name="connsiteY28" fmla="*/ 11006 h 1626446"/>
              <a:gd name="connisteX29" fmla="*/ 701745 w 2677230"/>
              <a:gd name="connsiteY29" fmla="*/ 11006 h 1626446"/>
              <a:gd name="connisteX30" fmla="*/ 784295 w 2677230"/>
              <a:gd name="connsiteY30" fmla="*/ 11006 h 1626446"/>
              <a:gd name="connisteX31" fmla="*/ 856050 w 2677230"/>
              <a:gd name="connsiteY31" fmla="*/ 846 h 1626446"/>
              <a:gd name="connisteX32" fmla="*/ 928440 w 2677230"/>
              <a:gd name="connsiteY32" fmla="*/ 846 h 1626446"/>
              <a:gd name="connisteX33" fmla="*/ 1000195 w 2677230"/>
              <a:gd name="connsiteY33" fmla="*/ 846 h 1626446"/>
              <a:gd name="connisteX34" fmla="*/ 1071950 w 2677230"/>
              <a:gd name="connsiteY34" fmla="*/ 846 h 1626446"/>
              <a:gd name="connisteX35" fmla="*/ 1144340 w 2677230"/>
              <a:gd name="connsiteY35" fmla="*/ 11006 h 1626446"/>
              <a:gd name="connisteX36" fmla="*/ 1226255 w 2677230"/>
              <a:gd name="connsiteY36" fmla="*/ 21801 h 1626446"/>
              <a:gd name="connisteX37" fmla="*/ 1298645 w 2677230"/>
              <a:gd name="connsiteY37" fmla="*/ 31961 h 1626446"/>
              <a:gd name="connisteX38" fmla="*/ 1370400 w 2677230"/>
              <a:gd name="connsiteY38" fmla="*/ 42121 h 1626446"/>
              <a:gd name="connisteX39" fmla="*/ 1442790 w 2677230"/>
              <a:gd name="connsiteY39" fmla="*/ 62441 h 1626446"/>
              <a:gd name="connisteX40" fmla="*/ 1524705 w 2677230"/>
              <a:gd name="connsiteY40" fmla="*/ 93556 h 1626446"/>
              <a:gd name="connisteX41" fmla="*/ 1648530 w 2677230"/>
              <a:gd name="connsiteY41" fmla="*/ 134831 h 1626446"/>
              <a:gd name="connisteX42" fmla="*/ 1781880 w 2677230"/>
              <a:gd name="connsiteY42" fmla="*/ 176106 h 1626446"/>
              <a:gd name="connisteX43" fmla="*/ 1854270 w 2677230"/>
              <a:gd name="connsiteY43" fmla="*/ 206586 h 1626446"/>
              <a:gd name="connisteX44" fmla="*/ 1936185 w 2677230"/>
              <a:gd name="connsiteY44" fmla="*/ 217381 h 1626446"/>
              <a:gd name="connisteX45" fmla="*/ 2008575 w 2677230"/>
              <a:gd name="connsiteY45" fmla="*/ 237701 h 1626446"/>
              <a:gd name="connisteX46" fmla="*/ 2131765 w 2677230"/>
              <a:gd name="connsiteY46" fmla="*/ 278976 h 1626446"/>
              <a:gd name="connisteX47" fmla="*/ 2255590 w 2677230"/>
              <a:gd name="connsiteY47" fmla="*/ 320251 h 1626446"/>
              <a:gd name="connisteX48" fmla="*/ 2337505 w 2677230"/>
              <a:gd name="connsiteY48" fmla="*/ 330411 h 1626446"/>
              <a:gd name="connisteX49" fmla="*/ 2430215 w 2677230"/>
              <a:gd name="connsiteY49" fmla="*/ 360891 h 1626446"/>
              <a:gd name="connisteX50" fmla="*/ 2522925 w 2677230"/>
              <a:gd name="connsiteY50" fmla="*/ 381846 h 1626446"/>
              <a:gd name="connisteX51" fmla="*/ 2605475 w 2677230"/>
              <a:gd name="connsiteY51" fmla="*/ 412326 h 1626446"/>
              <a:gd name="connisteX52" fmla="*/ 2677230 w 2677230"/>
              <a:gd name="connsiteY52" fmla="*/ 423121 h 1626446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</a:cxnLst>
            <a:rect l="l" t="t" r="r" b="b"/>
            <a:pathLst>
              <a:path w="2677231" h="1626447">
                <a:moveTo>
                  <a:pt x="1976" y="1626447"/>
                </a:moveTo>
                <a:cubicBezTo>
                  <a:pt x="1976" y="1613747"/>
                  <a:pt x="1976" y="1583267"/>
                  <a:pt x="1976" y="1554692"/>
                </a:cubicBezTo>
                <a:cubicBezTo>
                  <a:pt x="1976" y="1526117"/>
                  <a:pt x="1976" y="1510877"/>
                  <a:pt x="1976" y="1482302"/>
                </a:cubicBezTo>
                <a:cubicBezTo>
                  <a:pt x="1976" y="1453727"/>
                  <a:pt x="-2469" y="1439122"/>
                  <a:pt x="1976" y="1410547"/>
                </a:cubicBezTo>
                <a:cubicBezTo>
                  <a:pt x="6421" y="1381972"/>
                  <a:pt x="16581" y="1367367"/>
                  <a:pt x="22931" y="1338792"/>
                </a:cubicBezTo>
                <a:cubicBezTo>
                  <a:pt x="29281" y="1310217"/>
                  <a:pt x="29281" y="1294977"/>
                  <a:pt x="33091" y="1266402"/>
                </a:cubicBezTo>
                <a:cubicBezTo>
                  <a:pt x="36901" y="1237827"/>
                  <a:pt x="39441" y="1223222"/>
                  <a:pt x="43251" y="1194647"/>
                </a:cubicBezTo>
                <a:cubicBezTo>
                  <a:pt x="47061" y="1166072"/>
                  <a:pt x="51506" y="1150832"/>
                  <a:pt x="53411" y="1122257"/>
                </a:cubicBezTo>
                <a:cubicBezTo>
                  <a:pt x="55316" y="1093682"/>
                  <a:pt x="53411" y="1079077"/>
                  <a:pt x="53411" y="1050502"/>
                </a:cubicBezTo>
                <a:cubicBezTo>
                  <a:pt x="53411" y="1021927"/>
                  <a:pt x="53411" y="1006687"/>
                  <a:pt x="53411" y="978112"/>
                </a:cubicBezTo>
                <a:cubicBezTo>
                  <a:pt x="53411" y="949537"/>
                  <a:pt x="53411" y="934932"/>
                  <a:pt x="53411" y="906357"/>
                </a:cubicBezTo>
                <a:cubicBezTo>
                  <a:pt x="53411" y="877782"/>
                  <a:pt x="53411" y="863177"/>
                  <a:pt x="53411" y="834602"/>
                </a:cubicBezTo>
                <a:cubicBezTo>
                  <a:pt x="53411" y="806027"/>
                  <a:pt x="53411" y="790787"/>
                  <a:pt x="53411" y="762212"/>
                </a:cubicBezTo>
                <a:cubicBezTo>
                  <a:pt x="53411" y="733637"/>
                  <a:pt x="53411" y="719032"/>
                  <a:pt x="53411" y="690457"/>
                </a:cubicBezTo>
                <a:cubicBezTo>
                  <a:pt x="53411" y="661882"/>
                  <a:pt x="53411" y="646642"/>
                  <a:pt x="53411" y="618067"/>
                </a:cubicBezTo>
                <a:cubicBezTo>
                  <a:pt x="53411" y="589492"/>
                  <a:pt x="53411" y="574887"/>
                  <a:pt x="53411" y="546312"/>
                </a:cubicBezTo>
                <a:cubicBezTo>
                  <a:pt x="53411" y="517737"/>
                  <a:pt x="53411" y="503132"/>
                  <a:pt x="53411" y="474557"/>
                </a:cubicBezTo>
                <a:cubicBezTo>
                  <a:pt x="53411" y="445982"/>
                  <a:pt x="53411" y="430742"/>
                  <a:pt x="53411" y="402167"/>
                </a:cubicBezTo>
                <a:cubicBezTo>
                  <a:pt x="53411" y="373592"/>
                  <a:pt x="53411" y="358987"/>
                  <a:pt x="53411" y="330412"/>
                </a:cubicBezTo>
                <a:cubicBezTo>
                  <a:pt x="53411" y="301837"/>
                  <a:pt x="47061" y="286597"/>
                  <a:pt x="53411" y="258022"/>
                </a:cubicBezTo>
                <a:cubicBezTo>
                  <a:pt x="59761" y="229447"/>
                  <a:pt x="74366" y="214842"/>
                  <a:pt x="84526" y="186267"/>
                </a:cubicBezTo>
                <a:cubicBezTo>
                  <a:pt x="94686" y="157692"/>
                  <a:pt x="86431" y="136737"/>
                  <a:pt x="104846" y="113877"/>
                </a:cubicBezTo>
                <a:cubicBezTo>
                  <a:pt x="123261" y="91017"/>
                  <a:pt x="146121" y="83397"/>
                  <a:pt x="177236" y="73237"/>
                </a:cubicBezTo>
                <a:cubicBezTo>
                  <a:pt x="208351" y="63077"/>
                  <a:pt x="228036" y="68792"/>
                  <a:pt x="259151" y="62442"/>
                </a:cubicBezTo>
                <a:cubicBezTo>
                  <a:pt x="290266" y="56092"/>
                  <a:pt x="302966" y="45932"/>
                  <a:pt x="331541" y="42122"/>
                </a:cubicBezTo>
                <a:cubicBezTo>
                  <a:pt x="360116" y="38312"/>
                  <a:pt x="374721" y="45932"/>
                  <a:pt x="403296" y="42122"/>
                </a:cubicBezTo>
                <a:cubicBezTo>
                  <a:pt x="431871" y="38312"/>
                  <a:pt x="447111" y="28152"/>
                  <a:pt x="475686" y="21802"/>
                </a:cubicBezTo>
                <a:cubicBezTo>
                  <a:pt x="504261" y="15452"/>
                  <a:pt x="516326" y="12912"/>
                  <a:pt x="547441" y="11007"/>
                </a:cubicBezTo>
                <a:cubicBezTo>
                  <a:pt x="578556" y="9102"/>
                  <a:pt x="598876" y="11007"/>
                  <a:pt x="629991" y="11007"/>
                </a:cubicBezTo>
                <a:cubicBezTo>
                  <a:pt x="661106" y="11007"/>
                  <a:pt x="670631" y="11007"/>
                  <a:pt x="701746" y="11007"/>
                </a:cubicBezTo>
                <a:cubicBezTo>
                  <a:pt x="732861" y="11007"/>
                  <a:pt x="753181" y="12912"/>
                  <a:pt x="784296" y="11007"/>
                </a:cubicBezTo>
                <a:cubicBezTo>
                  <a:pt x="815411" y="9102"/>
                  <a:pt x="827476" y="2752"/>
                  <a:pt x="856051" y="847"/>
                </a:cubicBezTo>
                <a:cubicBezTo>
                  <a:pt x="884626" y="-1058"/>
                  <a:pt x="899866" y="847"/>
                  <a:pt x="928441" y="847"/>
                </a:cubicBezTo>
                <a:cubicBezTo>
                  <a:pt x="957016" y="847"/>
                  <a:pt x="971621" y="847"/>
                  <a:pt x="1000196" y="847"/>
                </a:cubicBezTo>
                <a:cubicBezTo>
                  <a:pt x="1028771" y="847"/>
                  <a:pt x="1043376" y="-1058"/>
                  <a:pt x="1071951" y="847"/>
                </a:cubicBezTo>
                <a:cubicBezTo>
                  <a:pt x="1100526" y="2752"/>
                  <a:pt x="1113226" y="6562"/>
                  <a:pt x="1144341" y="11007"/>
                </a:cubicBezTo>
                <a:cubicBezTo>
                  <a:pt x="1175456" y="15452"/>
                  <a:pt x="1195141" y="17357"/>
                  <a:pt x="1226256" y="21802"/>
                </a:cubicBezTo>
                <a:cubicBezTo>
                  <a:pt x="1257371" y="26247"/>
                  <a:pt x="1270071" y="28152"/>
                  <a:pt x="1298646" y="31962"/>
                </a:cubicBezTo>
                <a:cubicBezTo>
                  <a:pt x="1327221" y="35772"/>
                  <a:pt x="1341826" y="35772"/>
                  <a:pt x="1370401" y="42122"/>
                </a:cubicBezTo>
                <a:cubicBezTo>
                  <a:pt x="1398976" y="48472"/>
                  <a:pt x="1411676" y="52282"/>
                  <a:pt x="1442791" y="62442"/>
                </a:cubicBezTo>
                <a:cubicBezTo>
                  <a:pt x="1473906" y="72602"/>
                  <a:pt x="1483431" y="78952"/>
                  <a:pt x="1524706" y="93557"/>
                </a:cubicBezTo>
                <a:cubicBezTo>
                  <a:pt x="1565981" y="108162"/>
                  <a:pt x="1597096" y="118322"/>
                  <a:pt x="1648531" y="134832"/>
                </a:cubicBezTo>
                <a:cubicBezTo>
                  <a:pt x="1699966" y="151342"/>
                  <a:pt x="1740606" y="161502"/>
                  <a:pt x="1781881" y="176107"/>
                </a:cubicBezTo>
                <a:cubicBezTo>
                  <a:pt x="1823156" y="190712"/>
                  <a:pt x="1823156" y="198332"/>
                  <a:pt x="1854271" y="206587"/>
                </a:cubicBezTo>
                <a:cubicBezTo>
                  <a:pt x="1885386" y="214842"/>
                  <a:pt x="1905071" y="211032"/>
                  <a:pt x="1936186" y="217382"/>
                </a:cubicBezTo>
                <a:cubicBezTo>
                  <a:pt x="1967301" y="223732"/>
                  <a:pt x="1969206" y="225637"/>
                  <a:pt x="2008576" y="237702"/>
                </a:cubicBezTo>
                <a:cubicBezTo>
                  <a:pt x="2047946" y="249767"/>
                  <a:pt x="2082236" y="262467"/>
                  <a:pt x="2131766" y="278977"/>
                </a:cubicBezTo>
                <a:cubicBezTo>
                  <a:pt x="2181296" y="295487"/>
                  <a:pt x="2214316" y="310092"/>
                  <a:pt x="2255591" y="320252"/>
                </a:cubicBezTo>
                <a:cubicBezTo>
                  <a:pt x="2296866" y="330412"/>
                  <a:pt x="2302581" y="322157"/>
                  <a:pt x="2337506" y="330412"/>
                </a:cubicBezTo>
                <a:cubicBezTo>
                  <a:pt x="2372431" y="338667"/>
                  <a:pt x="2393386" y="350732"/>
                  <a:pt x="2430216" y="360892"/>
                </a:cubicBezTo>
                <a:cubicBezTo>
                  <a:pt x="2467046" y="371052"/>
                  <a:pt x="2488001" y="371687"/>
                  <a:pt x="2522926" y="381847"/>
                </a:cubicBezTo>
                <a:cubicBezTo>
                  <a:pt x="2557851" y="392007"/>
                  <a:pt x="2574361" y="404072"/>
                  <a:pt x="2605476" y="412327"/>
                </a:cubicBezTo>
                <a:cubicBezTo>
                  <a:pt x="2636591" y="420582"/>
                  <a:pt x="2664531" y="421852"/>
                  <a:pt x="2677231" y="423122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64330" y="2716530"/>
            <a:ext cx="1390650" cy="76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9" name="直接箭头连接符 48"/>
          <p:cNvCxnSpPr/>
          <p:nvPr>
            <p:custDataLst>
              <p:tags r:id="rId13"/>
            </p:custDataLst>
          </p:nvPr>
        </p:nvCxnSpPr>
        <p:spPr>
          <a:xfrm>
            <a:off x="4744720" y="4965065"/>
            <a:ext cx="8255" cy="5048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331335" y="5488305"/>
            <a:ext cx="13493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叶腊石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7209790" y="1396365"/>
            <a:ext cx="421640" cy="472440"/>
          </a:xfrm>
          <a:custGeom>
            <a:avLst/>
            <a:gdLst>
              <a:gd name="connisteX0" fmla="*/ 0 w 535305"/>
              <a:gd name="connsiteY0" fmla="*/ 0 h 473075"/>
              <a:gd name="connisteX1" fmla="*/ 123825 w 535305"/>
              <a:gd name="connsiteY1" fmla="*/ 41275 h 473075"/>
              <a:gd name="connisteX2" fmla="*/ 195580 w 535305"/>
              <a:gd name="connsiteY2" fmla="*/ 82550 h 473075"/>
              <a:gd name="connisteX3" fmla="*/ 247015 w 535305"/>
              <a:gd name="connsiteY3" fmla="*/ 154305 h 473075"/>
              <a:gd name="connisteX4" fmla="*/ 308610 w 535305"/>
              <a:gd name="connsiteY4" fmla="*/ 236855 h 473075"/>
              <a:gd name="connisteX5" fmla="*/ 349885 w 535305"/>
              <a:gd name="connsiteY5" fmla="*/ 329565 h 473075"/>
              <a:gd name="connisteX6" fmla="*/ 391160 w 535305"/>
              <a:gd name="connsiteY6" fmla="*/ 401320 h 473075"/>
              <a:gd name="connisteX7" fmla="*/ 462915 w 535305"/>
              <a:gd name="connsiteY7" fmla="*/ 432435 h 473075"/>
              <a:gd name="connisteX8" fmla="*/ 535305 w 535305"/>
              <a:gd name="connsiteY8" fmla="*/ 473075 h 4730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535305" h="473075">
                <a:moveTo>
                  <a:pt x="0" y="0"/>
                </a:moveTo>
                <a:cubicBezTo>
                  <a:pt x="23495" y="7620"/>
                  <a:pt x="84455" y="24765"/>
                  <a:pt x="123825" y="41275"/>
                </a:cubicBezTo>
                <a:cubicBezTo>
                  <a:pt x="163195" y="57785"/>
                  <a:pt x="170815" y="59690"/>
                  <a:pt x="195580" y="82550"/>
                </a:cubicBezTo>
                <a:cubicBezTo>
                  <a:pt x="220345" y="105410"/>
                  <a:pt x="224155" y="123190"/>
                  <a:pt x="247015" y="154305"/>
                </a:cubicBezTo>
                <a:cubicBezTo>
                  <a:pt x="269875" y="185420"/>
                  <a:pt x="288290" y="201930"/>
                  <a:pt x="308610" y="236855"/>
                </a:cubicBezTo>
                <a:cubicBezTo>
                  <a:pt x="328930" y="271780"/>
                  <a:pt x="333375" y="296545"/>
                  <a:pt x="349885" y="329565"/>
                </a:cubicBezTo>
                <a:cubicBezTo>
                  <a:pt x="366395" y="362585"/>
                  <a:pt x="368300" y="381000"/>
                  <a:pt x="391160" y="401320"/>
                </a:cubicBezTo>
                <a:cubicBezTo>
                  <a:pt x="414020" y="421640"/>
                  <a:pt x="434340" y="417830"/>
                  <a:pt x="462915" y="432435"/>
                </a:cubicBezTo>
                <a:cubicBezTo>
                  <a:pt x="491490" y="447040"/>
                  <a:pt x="521970" y="465455"/>
                  <a:pt x="535305" y="473075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accent3"/>
              </a:solidFill>
              <a:sym typeface="+mn-ea"/>
            </a:endParaRPr>
          </a:p>
        </p:txBody>
      </p:sp>
      <p:cxnSp>
        <p:nvCxnSpPr>
          <p:cNvPr id="52" name="直接箭头连接符 51"/>
          <p:cNvCxnSpPr/>
          <p:nvPr>
            <p:custDataLst>
              <p:tags r:id="rId14"/>
            </p:custDataLst>
          </p:nvPr>
        </p:nvCxnSpPr>
        <p:spPr>
          <a:xfrm flipH="1" flipV="1">
            <a:off x="3683000" y="2288540"/>
            <a:ext cx="558165" cy="3905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2661285" y="1889760"/>
            <a:ext cx="14839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铜片黑面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8075930" y="2030730"/>
            <a:ext cx="20955" cy="236855"/>
          </a:xfrm>
          <a:custGeom>
            <a:avLst/>
            <a:gdLst>
              <a:gd name="connisteX0" fmla="*/ 20955 w 20955"/>
              <a:gd name="connsiteY0" fmla="*/ 0 h 236855"/>
              <a:gd name="connisteX1" fmla="*/ 10795 w 20955"/>
              <a:gd name="connsiteY1" fmla="*/ 72390 h 236855"/>
              <a:gd name="connisteX2" fmla="*/ 10795 w 20955"/>
              <a:gd name="connsiteY2" fmla="*/ 144145 h 236855"/>
              <a:gd name="connisteX3" fmla="*/ 0 w 20955"/>
              <a:gd name="connsiteY3" fmla="*/ 236855 h 2368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0955" h="236855">
                <a:moveTo>
                  <a:pt x="20955" y="0"/>
                </a:moveTo>
                <a:cubicBezTo>
                  <a:pt x="19050" y="13335"/>
                  <a:pt x="12700" y="43815"/>
                  <a:pt x="10795" y="72390"/>
                </a:cubicBezTo>
                <a:cubicBezTo>
                  <a:pt x="8890" y="100965"/>
                  <a:pt x="12700" y="111125"/>
                  <a:pt x="10795" y="144145"/>
                </a:cubicBezTo>
                <a:cubicBezTo>
                  <a:pt x="8890" y="177165"/>
                  <a:pt x="1905" y="219710"/>
                  <a:pt x="0" y="236855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5" name="任意多边形 54"/>
          <p:cNvSpPr/>
          <p:nvPr>
            <p:custDataLst>
              <p:tags r:id="rId15"/>
            </p:custDataLst>
          </p:nvPr>
        </p:nvSpPr>
        <p:spPr>
          <a:xfrm>
            <a:off x="8502015" y="2012950"/>
            <a:ext cx="76200" cy="236855"/>
          </a:xfrm>
          <a:custGeom>
            <a:avLst/>
            <a:gdLst>
              <a:gd name="connisteX0" fmla="*/ 20955 w 20955"/>
              <a:gd name="connsiteY0" fmla="*/ 0 h 236855"/>
              <a:gd name="connisteX1" fmla="*/ 10795 w 20955"/>
              <a:gd name="connsiteY1" fmla="*/ 72390 h 236855"/>
              <a:gd name="connisteX2" fmla="*/ 10795 w 20955"/>
              <a:gd name="connsiteY2" fmla="*/ 144145 h 236855"/>
              <a:gd name="connisteX3" fmla="*/ 0 w 20955"/>
              <a:gd name="connsiteY3" fmla="*/ 236855 h 2368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0955" h="236855">
                <a:moveTo>
                  <a:pt x="20955" y="0"/>
                </a:moveTo>
                <a:cubicBezTo>
                  <a:pt x="19050" y="13335"/>
                  <a:pt x="12700" y="43815"/>
                  <a:pt x="10795" y="72390"/>
                </a:cubicBezTo>
                <a:cubicBezTo>
                  <a:pt x="8890" y="100965"/>
                  <a:pt x="12700" y="111125"/>
                  <a:pt x="10795" y="144145"/>
                </a:cubicBezTo>
                <a:cubicBezTo>
                  <a:pt x="8890" y="177165"/>
                  <a:pt x="1905" y="219710"/>
                  <a:pt x="0" y="236855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2" name="任意多边形 61"/>
          <p:cNvSpPr/>
          <p:nvPr>
            <p:custDataLst>
              <p:tags r:id="rId16"/>
            </p:custDataLst>
          </p:nvPr>
        </p:nvSpPr>
        <p:spPr>
          <a:xfrm flipH="1">
            <a:off x="8096885" y="3021330"/>
            <a:ext cx="76200" cy="289560"/>
          </a:xfrm>
          <a:custGeom>
            <a:avLst/>
            <a:gdLst>
              <a:gd name="connisteX0" fmla="*/ 20955 w 20955"/>
              <a:gd name="connsiteY0" fmla="*/ 0 h 236855"/>
              <a:gd name="connisteX1" fmla="*/ 10795 w 20955"/>
              <a:gd name="connsiteY1" fmla="*/ 72390 h 236855"/>
              <a:gd name="connisteX2" fmla="*/ 10795 w 20955"/>
              <a:gd name="connsiteY2" fmla="*/ 144145 h 236855"/>
              <a:gd name="connisteX3" fmla="*/ 0 w 20955"/>
              <a:gd name="connsiteY3" fmla="*/ 236855 h 2368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0955" h="236855">
                <a:moveTo>
                  <a:pt x="20955" y="0"/>
                </a:moveTo>
                <a:cubicBezTo>
                  <a:pt x="19050" y="13335"/>
                  <a:pt x="12700" y="43815"/>
                  <a:pt x="10795" y="72390"/>
                </a:cubicBezTo>
                <a:cubicBezTo>
                  <a:pt x="8890" y="100965"/>
                  <a:pt x="12700" y="111125"/>
                  <a:pt x="10795" y="144145"/>
                </a:cubicBezTo>
                <a:cubicBezTo>
                  <a:pt x="8890" y="177165"/>
                  <a:pt x="1905" y="219710"/>
                  <a:pt x="0" y="236855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3" name="任意多边形 62"/>
          <p:cNvSpPr/>
          <p:nvPr>
            <p:custDataLst>
              <p:tags r:id="rId17"/>
            </p:custDataLst>
          </p:nvPr>
        </p:nvSpPr>
        <p:spPr>
          <a:xfrm flipH="1">
            <a:off x="8450580" y="3043555"/>
            <a:ext cx="127635" cy="289560"/>
          </a:xfrm>
          <a:custGeom>
            <a:avLst/>
            <a:gdLst>
              <a:gd name="connisteX0" fmla="*/ 20955 w 20955"/>
              <a:gd name="connsiteY0" fmla="*/ 0 h 236855"/>
              <a:gd name="connisteX1" fmla="*/ 10795 w 20955"/>
              <a:gd name="connsiteY1" fmla="*/ 72390 h 236855"/>
              <a:gd name="connisteX2" fmla="*/ 10795 w 20955"/>
              <a:gd name="connsiteY2" fmla="*/ 144145 h 236855"/>
              <a:gd name="connisteX3" fmla="*/ 0 w 20955"/>
              <a:gd name="connsiteY3" fmla="*/ 236855 h 2368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0955" h="236855">
                <a:moveTo>
                  <a:pt x="20955" y="0"/>
                </a:moveTo>
                <a:cubicBezTo>
                  <a:pt x="19050" y="13335"/>
                  <a:pt x="12700" y="43815"/>
                  <a:pt x="10795" y="72390"/>
                </a:cubicBezTo>
                <a:cubicBezTo>
                  <a:pt x="8890" y="100965"/>
                  <a:pt x="12700" y="111125"/>
                  <a:pt x="10795" y="144145"/>
                </a:cubicBezTo>
                <a:cubicBezTo>
                  <a:pt x="8890" y="177165"/>
                  <a:pt x="1905" y="219710"/>
                  <a:pt x="0" y="236855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4" name="任意多边形 63"/>
          <p:cNvSpPr/>
          <p:nvPr>
            <p:custDataLst>
              <p:tags r:id="rId18"/>
            </p:custDataLst>
          </p:nvPr>
        </p:nvSpPr>
        <p:spPr>
          <a:xfrm flipH="1" flipV="1">
            <a:off x="9134475" y="2447925"/>
            <a:ext cx="701675" cy="104140"/>
          </a:xfrm>
          <a:custGeom>
            <a:avLst/>
            <a:gdLst>
              <a:gd name="connisteX0" fmla="*/ 20955 w 20955"/>
              <a:gd name="connsiteY0" fmla="*/ 0 h 236855"/>
              <a:gd name="connisteX1" fmla="*/ 10795 w 20955"/>
              <a:gd name="connsiteY1" fmla="*/ 72390 h 236855"/>
              <a:gd name="connisteX2" fmla="*/ 10795 w 20955"/>
              <a:gd name="connsiteY2" fmla="*/ 144145 h 236855"/>
              <a:gd name="connisteX3" fmla="*/ 0 w 20955"/>
              <a:gd name="connsiteY3" fmla="*/ 236855 h 2368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0955" h="236855">
                <a:moveTo>
                  <a:pt x="20955" y="0"/>
                </a:moveTo>
                <a:cubicBezTo>
                  <a:pt x="19050" y="13335"/>
                  <a:pt x="12700" y="43815"/>
                  <a:pt x="10795" y="72390"/>
                </a:cubicBezTo>
                <a:cubicBezTo>
                  <a:pt x="8890" y="100965"/>
                  <a:pt x="12700" y="111125"/>
                  <a:pt x="10795" y="144145"/>
                </a:cubicBezTo>
                <a:cubicBezTo>
                  <a:pt x="8890" y="177165"/>
                  <a:pt x="1905" y="219710"/>
                  <a:pt x="0" y="236855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6" name="任意多边形 65"/>
          <p:cNvSpPr/>
          <p:nvPr>
            <p:custDataLst>
              <p:tags r:id="rId19"/>
            </p:custDataLst>
          </p:nvPr>
        </p:nvSpPr>
        <p:spPr>
          <a:xfrm flipH="1" flipV="1">
            <a:off x="9133840" y="2792730"/>
            <a:ext cx="702310" cy="104140"/>
          </a:xfrm>
          <a:custGeom>
            <a:avLst/>
            <a:gdLst>
              <a:gd name="connisteX0" fmla="*/ 20955 w 20955"/>
              <a:gd name="connsiteY0" fmla="*/ 0 h 236855"/>
              <a:gd name="connisteX1" fmla="*/ 10795 w 20955"/>
              <a:gd name="connsiteY1" fmla="*/ 72390 h 236855"/>
              <a:gd name="connisteX2" fmla="*/ 10795 w 20955"/>
              <a:gd name="connsiteY2" fmla="*/ 144145 h 236855"/>
              <a:gd name="connisteX3" fmla="*/ 0 w 20955"/>
              <a:gd name="connsiteY3" fmla="*/ 236855 h 2368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0955" h="236855">
                <a:moveTo>
                  <a:pt x="20955" y="0"/>
                </a:moveTo>
                <a:cubicBezTo>
                  <a:pt x="19050" y="13335"/>
                  <a:pt x="12700" y="43815"/>
                  <a:pt x="10795" y="72390"/>
                </a:cubicBezTo>
                <a:cubicBezTo>
                  <a:pt x="8890" y="100965"/>
                  <a:pt x="12700" y="111125"/>
                  <a:pt x="10795" y="144145"/>
                </a:cubicBezTo>
                <a:cubicBezTo>
                  <a:pt x="8890" y="177165"/>
                  <a:pt x="1905" y="219710"/>
                  <a:pt x="0" y="236855"/>
                </a:cubicBezTo>
              </a:path>
            </a:pathLst>
          </a:cu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845675" y="1958975"/>
            <a:ext cx="1790065" cy="143002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电脑</a:t>
            </a:r>
            <a:endParaRPr lang="zh-CN" altLang="en-US" sz="20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20775" y="11976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29920" y="87439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 dirty="0">
                <a:solidFill>
                  <a:srgbClr val="1C4372"/>
                </a:solidFill>
                <a:uFillTx/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  <a:sym typeface="+mn-ea"/>
              </a:rPr>
              <a:t>3.4 </a:t>
            </a:r>
            <a:r>
              <a:rPr lang="zh-CN" altLang="en-US" sz="2800" b="1" dirty="0">
                <a:solidFill>
                  <a:srgbClr val="1C4372"/>
                </a:solidFill>
                <a:uFillTx/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  <a:sym typeface="+mn-ea"/>
              </a:rPr>
              <a:t>装置示意图</a:t>
            </a:r>
            <a:endParaRPr lang="zh-CN" altLang="en-US" sz="2800" b="1" dirty="0">
              <a:solidFill>
                <a:srgbClr val="1C4372"/>
              </a:solidFill>
              <a:uFillTx/>
              <a:latin typeface="楷体" panose="02010609060101010101" charset="-122"/>
              <a:ea typeface="楷体" panose="02010609060101010101" charset="-122"/>
              <a:cs typeface="Arial" panose="020B0604020202020204" pitchFamily="34" charset="0"/>
              <a:sym typeface="+mn-ea"/>
            </a:endParaRPr>
          </a:p>
        </p:txBody>
      </p:sp>
      <p:cxnSp>
        <p:nvCxnSpPr>
          <p:cNvPr id="2" name="直接箭头连接符 1"/>
          <p:cNvCxnSpPr/>
          <p:nvPr>
            <p:custDataLst>
              <p:tags r:id="rId20"/>
            </p:custDataLst>
          </p:nvPr>
        </p:nvCxnSpPr>
        <p:spPr>
          <a:xfrm flipH="1">
            <a:off x="6335395" y="1090930"/>
            <a:ext cx="28575" cy="3054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54725" y="1396365"/>
            <a:ext cx="10261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热电偶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597535" y="782320"/>
            <a:ext cx="3100705" cy="810260"/>
          </a:xfrm>
        </p:spPr>
        <p:txBody>
          <a:bodyPr>
            <a:normAutofit/>
          </a:bodyPr>
          <a:p>
            <a:r>
              <a:rPr lang="en-US" altLang="zh-CN"/>
              <a:t>3.4 </a:t>
            </a:r>
            <a:r>
              <a:t>装置实物图</a:t>
            </a:r>
          </a:p>
        </p:txBody>
      </p:sp>
      <p:pic>
        <p:nvPicPr>
          <p:cNvPr id="4" name="图片 3" descr="屏幕截图 2023-11-18 1213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592580"/>
            <a:ext cx="5292725" cy="3402330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550660" y="1591945"/>
            <a:ext cx="4739005" cy="3402965"/>
          </a:xfrm>
          <a:prstGeom prst="roundRect">
            <a:avLst/>
          </a:prstGeom>
          <a:effectLst>
            <a:outerShdw blurRad="76200" dist="76200" dir="2700000" sx="100500" sy="1005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3"/>
          </p:nvPr>
        </p:nvSpPr>
        <p:spPr>
          <a:xfrm>
            <a:off x="2125345" y="4084320"/>
            <a:ext cx="3907155" cy="1071880"/>
          </a:xfrm>
        </p:spPr>
        <p:txBody>
          <a:bodyPr>
            <a:normAutofit fontScale="90000"/>
          </a:bodyPr>
          <a:p>
            <a:r>
              <a:rPr lang="zh-CN" altLang="en-US"/>
              <a:t>实验探究与结果分析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4"/>
          </p:nvPr>
        </p:nvSpPr>
        <p:spPr/>
        <p:txBody>
          <a:bodyPr>
            <a:normAutofit lnSpcReduction="10000"/>
          </a:bodyPr>
          <a:p>
            <a:r>
              <a:t>04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5"/>
          </p:nvPr>
        </p:nvSpPr>
        <p:spPr>
          <a:xfrm>
            <a:off x="6341110" y="1314450"/>
            <a:ext cx="2903855" cy="990600"/>
          </a:xfrm>
        </p:spPr>
        <p:txBody>
          <a:bodyPr>
            <a:normAutofit/>
          </a:bodyPr>
          <a:p>
            <a:r>
              <a:t>4.1  </a:t>
            </a:r>
            <a:r>
              <a:rPr lang="zh-CN" altLang="en-US"/>
              <a:t>实验流程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6"/>
          </p:nvPr>
        </p:nvSpPr>
        <p:spPr>
          <a:xfrm>
            <a:off x="6341110" y="2096770"/>
            <a:ext cx="4168140" cy="779145"/>
          </a:xfrm>
        </p:spPr>
        <p:txBody>
          <a:bodyPr>
            <a:normAutofit/>
          </a:bodyPr>
          <a:p>
            <a:r>
              <a:t>4.2  </a:t>
            </a:r>
            <a:r>
              <a:rPr lang="zh-CN" altLang="en-US"/>
              <a:t>实验数据及处理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7"/>
          </p:nvPr>
        </p:nvSpPr>
        <p:spPr>
          <a:xfrm>
            <a:off x="6341110" y="2948305"/>
            <a:ext cx="5138420" cy="962025"/>
          </a:xfrm>
        </p:spPr>
        <p:txBody>
          <a:bodyPr>
            <a:normAutofit/>
          </a:bodyPr>
          <a:p>
            <a:r>
              <a:t>4.3  </a:t>
            </a:r>
            <a:r>
              <a:rPr lang="zh-CN" altLang="en-US"/>
              <a:t>误差与不确定度分析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8"/>
          </p:nvPr>
        </p:nvSpPr>
        <p:spPr>
          <a:xfrm>
            <a:off x="6341110" y="3745230"/>
            <a:ext cx="2688590" cy="990600"/>
          </a:xfrm>
        </p:spPr>
        <p:txBody>
          <a:bodyPr/>
          <a:p>
            <a:r>
              <a:t>4.4  </a:t>
            </a:r>
            <a:r>
              <a:rPr lang="zh-CN" altLang="en-US"/>
              <a:t>结论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643255" y="671830"/>
            <a:ext cx="2385695" cy="850265"/>
          </a:xfrm>
        </p:spPr>
        <p:txBody>
          <a:bodyPr/>
          <a:p>
            <a:r>
              <a:rPr lang="zh-CN" altLang="en-US" sz="2800"/>
              <a:t>4.1 实验流程</a:t>
            </a:r>
            <a:endParaRPr lang="zh-CN" altLang="en-US" sz="2800"/>
          </a:p>
        </p:txBody>
      </p:sp>
      <p:grpSp>
        <p:nvGrpSpPr>
          <p:cNvPr id="11" name="组合 10"/>
          <p:cNvGrpSpPr/>
          <p:nvPr/>
        </p:nvGrpSpPr>
        <p:grpSpPr>
          <a:xfrm>
            <a:off x="1369060" y="1274445"/>
            <a:ext cx="5166360" cy="4692650"/>
            <a:chOff x="5039" y="1959"/>
            <a:chExt cx="8136" cy="7390"/>
          </a:xfrm>
        </p:grpSpPr>
        <p:sp>
          <p:nvSpPr>
            <p:cNvPr id="5" name="矩形: 圆角 4"/>
            <p:cNvSpPr/>
            <p:nvPr>
              <p:custDataLst>
                <p:tags r:id="rId1"/>
              </p:custDataLst>
            </p:nvPr>
          </p:nvSpPr>
          <p:spPr>
            <a:xfrm>
              <a:off x="6255" y="1959"/>
              <a:ext cx="5492" cy="758"/>
            </a:xfrm>
            <a:prstGeom prst="roundRect">
              <a:avLst/>
            </a:prstGeom>
            <a:solidFill>
              <a:srgbClr val="1C4372"/>
            </a:solidFill>
            <a:ln>
              <a:solidFill>
                <a:srgbClr val="1C4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打开直流稳压电源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" name="箭头: 下 10"/>
            <p:cNvSpPr/>
            <p:nvPr>
              <p:custDataLst>
                <p:tags r:id="rId2"/>
              </p:custDataLst>
            </p:nvPr>
          </p:nvSpPr>
          <p:spPr>
            <a:xfrm>
              <a:off x="8718" y="5759"/>
              <a:ext cx="565" cy="780"/>
            </a:xfrm>
            <a:prstGeom prst="downArrow">
              <a:avLst/>
            </a:prstGeom>
            <a:solidFill>
              <a:srgbClr val="E6E6E6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" name="箭头: 下 10"/>
            <p:cNvSpPr/>
            <p:nvPr>
              <p:custDataLst>
                <p:tags r:id="rId3"/>
              </p:custDataLst>
            </p:nvPr>
          </p:nvSpPr>
          <p:spPr>
            <a:xfrm>
              <a:off x="8718" y="2746"/>
              <a:ext cx="565" cy="583"/>
            </a:xfrm>
            <a:prstGeom prst="downArrow">
              <a:avLst/>
            </a:prstGeom>
            <a:solidFill>
              <a:srgbClr val="E6E6E6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" name="箭头: 下 10"/>
            <p:cNvSpPr/>
            <p:nvPr>
              <p:custDataLst>
                <p:tags r:id="rId4"/>
              </p:custDataLst>
            </p:nvPr>
          </p:nvSpPr>
          <p:spPr>
            <a:xfrm>
              <a:off x="8718" y="4210"/>
              <a:ext cx="565" cy="668"/>
            </a:xfrm>
            <a:prstGeom prst="downArrow">
              <a:avLst/>
            </a:prstGeom>
            <a:solidFill>
              <a:srgbClr val="E6E6E6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" name="箭头: 下 10"/>
            <p:cNvSpPr/>
            <p:nvPr>
              <p:custDataLst>
                <p:tags r:id="rId5"/>
              </p:custDataLst>
            </p:nvPr>
          </p:nvSpPr>
          <p:spPr>
            <a:xfrm>
              <a:off x="8718" y="7553"/>
              <a:ext cx="565" cy="664"/>
            </a:xfrm>
            <a:prstGeom prst="downArrow">
              <a:avLst/>
            </a:prstGeom>
            <a:solidFill>
              <a:srgbClr val="E6E6E6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矩形: 圆角 4"/>
            <p:cNvSpPr/>
            <p:nvPr>
              <p:custDataLst>
                <p:tags r:id="rId6"/>
              </p:custDataLst>
            </p:nvPr>
          </p:nvSpPr>
          <p:spPr>
            <a:xfrm>
              <a:off x="6255" y="3451"/>
              <a:ext cx="5492" cy="725"/>
            </a:xfrm>
            <a:prstGeom prst="roundRect">
              <a:avLst/>
            </a:prstGeom>
            <a:solidFill>
              <a:srgbClr val="1C4372"/>
            </a:solidFill>
            <a:ln>
              <a:solidFill>
                <a:srgbClr val="1C4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插上插头</a:t>
              </a:r>
              <a:r>
                <a:rPr lang="zh-CN" altLang="en-US" sz="24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开始加热</a:t>
              </a:r>
              <a:endParaRPr lang="zh-CN" altLang="en-US" sz="24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  <p:sp>
          <p:nvSpPr>
            <p:cNvPr id="9" name="矩形: 圆角 4"/>
            <p:cNvSpPr/>
            <p:nvPr>
              <p:custDataLst>
                <p:tags r:id="rId7"/>
              </p:custDataLst>
            </p:nvPr>
          </p:nvSpPr>
          <p:spPr>
            <a:xfrm>
              <a:off x="6255" y="4910"/>
              <a:ext cx="5492" cy="728"/>
            </a:xfrm>
            <a:prstGeom prst="roundRect">
              <a:avLst/>
            </a:prstGeom>
            <a:solidFill>
              <a:srgbClr val="1C4372"/>
            </a:solidFill>
            <a:ln>
              <a:solidFill>
                <a:srgbClr val="1C4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观察热电偶温度计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10" name="矩形: 圆角 4"/>
            <p:cNvSpPr/>
            <p:nvPr>
              <p:custDataLst>
                <p:tags r:id="rId8"/>
              </p:custDataLst>
            </p:nvPr>
          </p:nvSpPr>
          <p:spPr>
            <a:xfrm>
              <a:off x="6255" y="6660"/>
              <a:ext cx="5492" cy="806"/>
            </a:xfrm>
            <a:prstGeom prst="roundRect">
              <a:avLst/>
            </a:prstGeom>
            <a:solidFill>
              <a:srgbClr val="1C4372"/>
            </a:solidFill>
            <a:ln>
              <a:solidFill>
                <a:srgbClr val="1C4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电脑开始运行程序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12" name="矩形: 圆角 7"/>
            <p:cNvSpPr/>
            <p:nvPr>
              <p:custDataLst>
                <p:tags r:id="rId9"/>
              </p:custDataLst>
            </p:nvPr>
          </p:nvSpPr>
          <p:spPr>
            <a:xfrm>
              <a:off x="5039" y="8304"/>
              <a:ext cx="8136" cy="1045"/>
            </a:xfrm>
            <a:prstGeom prst="roundRect">
              <a:avLst/>
            </a:prstGeom>
            <a:solidFill>
              <a:srgbClr val="1C4372"/>
            </a:solidFill>
            <a:ln>
              <a:solidFill>
                <a:srgbClr val="1C4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同时记录温度与辐射度的实时数据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</p:grpSp>
      <p:sp>
        <p:nvSpPr>
          <p:cNvPr id="13" name="圆角矩形 12"/>
          <p:cNvSpPr/>
          <p:nvPr>
            <p:custDataLst>
              <p:tags r:id="rId10"/>
            </p:custDataLst>
          </p:nvPr>
        </p:nvSpPr>
        <p:spPr>
          <a:xfrm>
            <a:off x="6069965" y="1116330"/>
            <a:ext cx="5135245" cy="4186555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  <a:effectLst>
            <a:outerShdw blurRad="76200" dist="76200" sx="100500" sy="100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716520" y="1367155"/>
            <a:ext cx="1986280" cy="56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验证等式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7372390" y="1928586"/>
          <a:ext cx="2674620" cy="722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2" imgW="939800" imgH="254000" progId="Equation.KSEE3">
                  <p:embed/>
                </p:oleObj>
              </mc:Choice>
              <mc:Fallback>
                <p:oleObj name="" r:id="rId12" imgW="939800" imgH="2540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72390" y="1928586"/>
                        <a:ext cx="2674620" cy="722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7947660" y="3737610"/>
            <a:ext cx="2099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拟合函数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7061240" y="4243161"/>
          <a:ext cx="3216910" cy="722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15" imgW="1130300" imgH="254000" progId="Equation.KSEE3">
                  <p:embed/>
                </p:oleObj>
              </mc:Choice>
              <mc:Fallback>
                <p:oleObj name="" r:id="rId15" imgW="1130300" imgH="2540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61240" y="4243161"/>
                        <a:ext cx="3216910" cy="722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下箭头 18"/>
          <p:cNvSpPr/>
          <p:nvPr/>
        </p:nvSpPr>
        <p:spPr>
          <a:xfrm>
            <a:off x="8467090" y="2684780"/>
            <a:ext cx="462915" cy="94678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622935" y="713740"/>
            <a:ext cx="3589655" cy="798830"/>
          </a:xfrm>
        </p:spPr>
        <p:txBody>
          <a:bodyPr/>
          <a:p>
            <a:r>
              <a:t>4.2 </a:t>
            </a:r>
            <a:r>
              <a:rPr lang="zh-CN" altLang="en-US"/>
              <a:t>实验数据及处理</a:t>
            </a:r>
            <a:endParaRPr lang="zh-CN" altLang="en-US"/>
          </a:p>
        </p:txBody>
      </p:sp>
      <p:pic>
        <p:nvPicPr>
          <p:cNvPr id="3" name="图片 2" descr="数据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7780" y="1440180"/>
            <a:ext cx="2598420" cy="4572000"/>
          </a:xfrm>
          <a:prstGeom prst="rect">
            <a:avLst/>
          </a:prstGeom>
        </p:spPr>
      </p:pic>
      <p:pic>
        <p:nvPicPr>
          <p:cNvPr id="4" name="图片 3" descr="数据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965" y="1440180"/>
            <a:ext cx="2546985" cy="4572000"/>
          </a:xfrm>
          <a:prstGeom prst="rect">
            <a:avLst/>
          </a:prstGeom>
        </p:spPr>
      </p:pic>
      <p:pic>
        <p:nvPicPr>
          <p:cNvPr id="5" name="图片 4" descr="数据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715" y="1440180"/>
            <a:ext cx="2904490" cy="46342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7335" y="2379345"/>
            <a:ext cx="2475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个温度为一组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共三组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8140" y="3993515"/>
            <a:ext cx="22942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None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每组温度变化范围约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30-50℃</a:t>
            </a:r>
            <a:endParaRPr lang="en-US" altLang="zh-CN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569595" y="756920"/>
            <a:ext cx="3070225" cy="718185"/>
          </a:xfrm>
        </p:spPr>
        <p:txBody>
          <a:bodyPr>
            <a:normAutofit fontScale="90000"/>
          </a:bodyPr>
          <a:p>
            <a:r>
              <a:t>4.2 </a:t>
            </a:r>
            <a:r>
              <a:rPr lang="zh-CN" altLang="en-US"/>
              <a:t>实验数据及处理</a:t>
            </a:r>
            <a:endParaRPr lang="zh-CN" altLang="en-US"/>
          </a:p>
        </p:txBody>
      </p:sp>
      <p:pic>
        <p:nvPicPr>
          <p:cNvPr id="3" name="图片 2" descr="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3480" y="1351915"/>
            <a:ext cx="4777740" cy="2246630"/>
          </a:xfrm>
          <a:prstGeom prst="rect">
            <a:avLst/>
          </a:prstGeom>
        </p:spPr>
      </p:pic>
      <p:sp>
        <p:nvSpPr>
          <p:cNvPr id="7" name="单圆角矩形 6"/>
          <p:cNvSpPr/>
          <p:nvPr>
            <p:custDataLst>
              <p:tags r:id="rId2"/>
            </p:custDataLst>
          </p:nvPr>
        </p:nvSpPr>
        <p:spPr>
          <a:xfrm>
            <a:off x="6650355" y="4280535"/>
            <a:ext cx="4479290" cy="1020445"/>
          </a:xfrm>
          <a:prstGeom prst="snip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651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K=(1.09+1.07+1.03)/3=1.063</a:t>
            </a:r>
            <a:endParaRPr lang="en-US" altLang="zh-CN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8" name="图片 7" descr="二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745" y="1351915"/>
            <a:ext cx="4939665" cy="2246630"/>
          </a:xfrm>
          <a:prstGeom prst="rect">
            <a:avLst/>
          </a:prstGeom>
        </p:spPr>
      </p:pic>
      <p:pic>
        <p:nvPicPr>
          <p:cNvPr id="9" name="图片 8" descr="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480" y="3827780"/>
            <a:ext cx="4777740" cy="2175510"/>
          </a:xfrm>
          <a:prstGeom prst="rect">
            <a:avLst/>
          </a:prstGeom>
        </p:spPr>
      </p:pic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5" imgW="114300" imgH="215900" progId="Equation.KSEE3">
                  <p:embed/>
                </p:oleObj>
              </mc:Choice>
              <mc:Fallback>
                <p:oleObj name="" r:id="rId5" imgW="1143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7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622935" y="713740"/>
            <a:ext cx="3589655" cy="798830"/>
          </a:xfrm>
        </p:spPr>
        <p:txBody>
          <a:bodyPr/>
          <a:p>
            <a:r>
              <a:t>4.2 </a:t>
            </a:r>
            <a:r>
              <a:rPr lang="zh-CN" altLang="en-US"/>
              <a:t>实验数据及处理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581660" y="631190"/>
            <a:ext cx="3589655" cy="798830"/>
          </a:xfrm>
        </p:spPr>
        <p:txBody>
          <a:bodyPr/>
          <a:p>
            <a:r>
              <a:t>4.2 </a:t>
            </a:r>
            <a:r>
              <a:rPr lang="zh-CN" altLang="en-US"/>
              <a:t>实验数据及处理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14400" y="1430020"/>
            <a:ext cx="7482840" cy="4206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055100" y="1906905"/>
            <a:ext cx="1905000" cy="141732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601980" y="619125"/>
            <a:ext cx="4516120" cy="695325"/>
          </a:xfrm>
        </p:spPr>
        <p:txBody>
          <a:bodyPr>
            <a:normAutofit/>
          </a:bodyPr>
          <a:p>
            <a:r>
              <a:t>4.3 </a:t>
            </a:r>
            <a:r>
              <a:rPr lang="zh-CN" altLang="en-US"/>
              <a:t>误差与不确定度分析</a:t>
            </a:r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996950" y="4534535"/>
            <a:ext cx="1780540" cy="720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76200" dist="38100" dir="2700000" sx="100500" sy="1005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误差来源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>
            <a:off x="996950" y="1476375"/>
            <a:ext cx="1780540" cy="9366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76200" dist="38100" dir="2700000" sx="100500" sy="1005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百分误差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不确定度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Freeform 144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366510" y="3442302"/>
            <a:ext cx="889397" cy="257175"/>
          </a:xfrm>
          <a:custGeom>
            <a:avLst/>
            <a:gdLst>
              <a:gd name="T0" fmla="*/ 56 w 747"/>
              <a:gd name="T1" fmla="*/ 34 h 216"/>
              <a:gd name="T2" fmla="*/ 10 w 747"/>
              <a:gd name="T3" fmla="*/ 97 h 216"/>
              <a:gd name="T4" fmla="*/ 23 w 747"/>
              <a:gd name="T5" fmla="*/ 160 h 216"/>
              <a:gd name="T6" fmla="*/ 29 w 747"/>
              <a:gd name="T7" fmla="*/ 134 h 216"/>
              <a:gd name="T8" fmla="*/ 60 w 747"/>
              <a:gd name="T9" fmla="*/ 58 h 216"/>
              <a:gd name="T10" fmla="*/ 119 w 747"/>
              <a:gd name="T11" fmla="*/ 12 h 216"/>
              <a:gd name="T12" fmla="*/ 210 w 747"/>
              <a:gd name="T13" fmla="*/ 18 h 216"/>
              <a:gd name="T14" fmla="*/ 348 w 747"/>
              <a:gd name="T15" fmla="*/ 108 h 216"/>
              <a:gd name="T16" fmla="*/ 527 w 747"/>
              <a:gd name="T17" fmla="*/ 157 h 216"/>
              <a:gd name="T18" fmla="*/ 622 w 747"/>
              <a:gd name="T19" fmla="*/ 135 h 216"/>
              <a:gd name="T20" fmla="*/ 657 w 747"/>
              <a:gd name="T21" fmla="*/ 96 h 216"/>
              <a:gd name="T22" fmla="*/ 593 w 747"/>
              <a:gd name="T23" fmla="*/ 56 h 216"/>
              <a:gd name="T24" fmla="*/ 581 w 747"/>
              <a:gd name="T25" fmla="*/ 35 h 216"/>
              <a:gd name="T26" fmla="*/ 622 w 747"/>
              <a:gd name="T27" fmla="*/ 66 h 216"/>
              <a:gd name="T28" fmla="*/ 678 w 747"/>
              <a:gd name="T29" fmla="*/ 94 h 216"/>
              <a:gd name="T30" fmla="*/ 684 w 747"/>
              <a:gd name="T31" fmla="*/ 94 h 216"/>
              <a:gd name="T32" fmla="*/ 655 w 747"/>
              <a:gd name="T33" fmla="*/ 157 h 216"/>
              <a:gd name="T34" fmla="*/ 639 w 747"/>
              <a:gd name="T35" fmla="*/ 197 h 216"/>
              <a:gd name="T36" fmla="*/ 701 w 747"/>
              <a:gd name="T37" fmla="*/ 117 h 216"/>
              <a:gd name="T38" fmla="*/ 670 w 747"/>
              <a:gd name="T39" fmla="*/ 72 h 216"/>
              <a:gd name="T40" fmla="*/ 605 w 747"/>
              <a:gd name="T41" fmla="*/ 47 h 216"/>
              <a:gd name="T42" fmla="*/ 586 w 747"/>
              <a:gd name="T43" fmla="*/ 35 h 216"/>
              <a:gd name="T44" fmla="*/ 582 w 747"/>
              <a:gd name="T45" fmla="*/ 31 h 216"/>
              <a:gd name="T46" fmla="*/ 582 w 747"/>
              <a:gd name="T47" fmla="*/ 30 h 216"/>
              <a:gd name="T48" fmla="*/ 626 w 747"/>
              <a:gd name="T49" fmla="*/ 49 h 216"/>
              <a:gd name="T50" fmla="*/ 743 w 747"/>
              <a:gd name="T51" fmla="*/ 77 h 216"/>
              <a:gd name="T52" fmla="*/ 745 w 747"/>
              <a:gd name="T53" fmla="*/ 79 h 216"/>
              <a:gd name="T54" fmla="*/ 743 w 747"/>
              <a:gd name="T55" fmla="*/ 84 h 216"/>
              <a:gd name="T56" fmla="*/ 716 w 747"/>
              <a:gd name="T57" fmla="*/ 106 h 216"/>
              <a:gd name="T58" fmla="*/ 644 w 747"/>
              <a:gd name="T59" fmla="*/ 194 h 216"/>
              <a:gd name="T60" fmla="*/ 631 w 747"/>
              <a:gd name="T61" fmla="*/ 215 h 216"/>
              <a:gd name="T62" fmla="*/ 630 w 747"/>
              <a:gd name="T63" fmla="*/ 216 h 216"/>
              <a:gd name="T64" fmla="*/ 626 w 747"/>
              <a:gd name="T65" fmla="*/ 214 h 216"/>
              <a:gd name="T66" fmla="*/ 630 w 747"/>
              <a:gd name="T67" fmla="*/ 210 h 216"/>
              <a:gd name="T68" fmla="*/ 665 w 747"/>
              <a:gd name="T69" fmla="*/ 118 h 216"/>
              <a:gd name="T70" fmla="*/ 585 w 747"/>
              <a:gd name="T71" fmla="*/ 163 h 216"/>
              <a:gd name="T72" fmla="*/ 505 w 747"/>
              <a:gd name="T73" fmla="*/ 174 h 216"/>
              <a:gd name="T74" fmla="*/ 353 w 747"/>
              <a:gd name="T75" fmla="*/ 131 h 216"/>
              <a:gd name="T76" fmla="*/ 256 w 747"/>
              <a:gd name="T77" fmla="*/ 66 h 216"/>
              <a:gd name="T78" fmla="*/ 162 w 747"/>
              <a:gd name="T79" fmla="*/ 13 h 216"/>
              <a:gd name="T80" fmla="*/ 140 w 747"/>
              <a:gd name="T81" fmla="*/ 13 h 216"/>
              <a:gd name="T82" fmla="*/ 102 w 747"/>
              <a:gd name="T83" fmla="*/ 26 h 216"/>
              <a:gd name="T84" fmla="*/ 46 w 747"/>
              <a:gd name="T85" fmla="*/ 91 h 216"/>
              <a:gd name="T86" fmla="*/ 38 w 747"/>
              <a:gd name="T87" fmla="*/ 152 h 216"/>
              <a:gd name="T88" fmla="*/ 78 w 747"/>
              <a:gd name="T89" fmla="*/ 174 h 216"/>
              <a:gd name="T90" fmla="*/ 110 w 747"/>
              <a:gd name="T91" fmla="*/ 146 h 216"/>
              <a:gd name="T92" fmla="*/ 103 w 747"/>
              <a:gd name="T93" fmla="*/ 121 h 216"/>
              <a:gd name="T94" fmla="*/ 84 w 747"/>
              <a:gd name="T95" fmla="*/ 125 h 216"/>
              <a:gd name="T96" fmla="*/ 84 w 747"/>
              <a:gd name="T97" fmla="*/ 134 h 216"/>
              <a:gd name="T98" fmla="*/ 76 w 747"/>
              <a:gd name="T99" fmla="*/ 135 h 216"/>
              <a:gd name="T100" fmla="*/ 73 w 747"/>
              <a:gd name="T101" fmla="*/ 130 h 216"/>
              <a:gd name="T102" fmla="*/ 109 w 747"/>
              <a:gd name="T103" fmla="*/ 115 h 216"/>
              <a:gd name="T104" fmla="*/ 116 w 747"/>
              <a:gd name="T105" fmla="*/ 140 h 216"/>
              <a:gd name="T106" fmla="*/ 67 w 747"/>
              <a:gd name="T107" fmla="*/ 184 h 216"/>
              <a:gd name="T108" fmla="*/ 6 w 747"/>
              <a:gd name="T109" fmla="*/ 151 h 216"/>
              <a:gd name="T110" fmla="*/ 15 w 747"/>
              <a:gd name="T111" fmla="*/ 71 h 216"/>
              <a:gd name="T112" fmla="*/ 95 w 747"/>
              <a:gd name="T113" fmla="*/ 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7" h="216">
                <a:moveTo>
                  <a:pt x="119" y="12"/>
                </a:moveTo>
                <a:lnTo>
                  <a:pt x="97" y="16"/>
                </a:lnTo>
                <a:lnTo>
                  <a:pt x="76" y="24"/>
                </a:lnTo>
                <a:lnTo>
                  <a:pt x="56" y="34"/>
                </a:lnTo>
                <a:lnTo>
                  <a:pt x="38" y="49"/>
                </a:lnTo>
                <a:lnTo>
                  <a:pt x="23" y="66"/>
                </a:lnTo>
                <a:lnTo>
                  <a:pt x="15" y="81"/>
                </a:lnTo>
                <a:lnTo>
                  <a:pt x="10" y="97"/>
                </a:lnTo>
                <a:lnTo>
                  <a:pt x="8" y="114"/>
                </a:lnTo>
                <a:lnTo>
                  <a:pt x="9" y="131"/>
                </a:lnTo>
                <a:lnTo>
                  <a:pt x="14" y="147"/>
                </a:lnTo>
                <a:lnTo>
                  <a:pt x="23" y="160"/>
                </a:lnTo>
                <a:lnTo>
                  <a:pt x="39" y="169"/>
                </a:lnTo>
                <a:lnTo>
                  <a:pt x="34" y="159"/>
                </a:lnTo>
                <a:lnTo>
                  <a:pt x="31" y="147"/>
                </a:lnTo>
                <a:lnTo>
                  <a:pt x="29" y="134"/>
                </a:lnTo>
                <a:lnTo>
                  <a:pt x="30" y="114"/>
                </a:lnTo>
                <a:lnTo>
                  <a:pt x="36" y="94"/>
                </a:lnTo>
                <a:lnTo>
                  <a:pt x="47" y="77"/>
                </a:lnTo>
                <a:lnTo>
                  <a:pt x="60" y="58"/>
                </a:lnTo>
                <a:lnTo>
                  <a:pt x="76" y="39"/>
                </a:lnTo>
                <a:lnTo>
                  <a:pt x="94" y="25"/>
                </a:lnTo>
                <a:lnTo>
                  <a:pt x="106" y="18"/>
                </a:lnTo>
                <a:lnTo>
                  <a:pt x="119" y="12"/>
                </a:lnTo>
                <a:close/>
                <a:moveTo>
                  <a:pt x="140" y="0"/>
                </a:moveTo>
                <a:lnTo>
                  <a:pt x="165" y="1"/>
                </a:lnTo>
                <a:lnTo>
                  <a:pt x="187" y="9"/>
                </a:lnTo>
                <a:lnTo>
                  <a:pt x="210" y="18"/>
                </a:lnTo>
                <a:lnTo>
                  <a:pt x="245" y="39"/>
                </a:lnTo>
                <a:lnTo>
                  <a:pt x="279" y="63"/>
                </a:lnTo>
                <a:lnTo>
                  <a:pt x="312" y="87"/>
                </a:lnTo>
                <a:lnTo>
                  <a:pt x="348" y="108"/>
                </a:lnTo>
                <a:lnTo>
                  <a:pt x="390" y="127"/>
                </a:lnTo>
                <a:lnTo>
                  <a:pt x="434" y="143"/>
                </a:lnTo>
                <a:lnTo>
                  <a:pt x="481" y="153"/>
                </a:lnTo>
                <a:lnTo>
                  <a:pt x="527" y="157"/>
                </a:lnTo>
                <a:lnTo>
                  <a:pt x="554" y="156"/>
                </a:lnTo>
                <a:lnTo>
                  <a:pt x="579" y="151"/>
                </a:lnTo>
                <a:lnTo>
                  <a:pt x="603" y="142"/>
                </a:lnTo>
                <a:lnTo>
                  <a:pt x="622" y="135"/>
                </a:lnTo>
                <a:lnTo>
                  <a:pt x="640" y="126"/>
                </a:lnTo>
                <a:lnTo>
                  <a:pt x="657" y="117"/>
                </a:lnTo>
                <a:lnTo>
                  <a:pt x="672" y="102"/>
                </a:lnTo>
                <a:lnTo>
                  <a:pt x="657" y="96"/>
                </a:lnTo>
                <a:lnTo>
                  <a:pt x="643" y="88"/>
                </a:lnTo>
                <a:lnTo>
                  <a:pt x="611" y="71"/>
                </a:lnTo>
                <a:lnTo>
                  <a:pt x="602" y="66"/>
                </a:lnTo>
                <a:lnTo>
                  <a:pt x="593" y="56"/>
                </a:lnTo>
                <a:lnTo>
                  <a:pt x="584" y="47"/>
                </a:lnTo>
                <a:lnTo>
                  <a:pt x="581" y="38"/>
                </a:lnTo>
                <a:lnTo>
                  <a:pt x="581" y="37"/>
                </a:lnTo>
                <a:lnTo>
                  <a:pt x="581" y="35"/>
                </a:lnTo>
                <a:lnTo>
                  <a:pt x="582" y="35"/>
                </a:lnTo>
                <a:lnTo>
                  <a:pt x="584" y="35"/>
                </a:lnTo>
                <a:lnTo>
                  <a:pt x="601" y="52"/>
                </a:lnTo>
                <a:lnTo>
                  <a:pt x="622" y="66"/>
                </a:lnTo>
                <a:lnTo>
                  <a:pt x="640" y="76"/>
                </a:lnTo>
                <a:lnTo>
                  <a:pt x="659" y="87"/>
                </a:lnTo>
                <a:lnTo>
                  <a:pt x="678" y="94"/>
                </a:lnTo>
                <a:lnTo>
                  <a:pt x="678" y="94"/>
                </a:lnTo>
                <a:lnTo>
                  <a:pt x="681" y="92"/>
                </a:lnTo>
                <a:lnTo>
                  <a:pt x="682" y="92"/>
                </a:lnTo>
                <a:lnTo>
                  <a:pt x="684" y="92"/>
                </a:lnTo>
                <a:lnTo>
                  <a:pt x="684" y="94"/>
                </a:lnTo>
                <a:lnTo>
                  <a:pt x="682" y="97"/>
                </a:lnTo>
                <a:lnTo>
                  <a:pt x="672" y="117"/>
                </a:lnTo>
                <a:lnTo>
                  <a:pt x="663" y="136"/>
                </a:lnTo>
                <a:lnTo>
                  <a:pt x="655" y="157"/>
                </a:lnTo>
                <a:lnTo>
                  <a:pt x="644" y="180"/>
                </a:lnTo>
                <a:lnTo>
                  <a:pt x="635" y="202"/>
                </a:lnTo>
                <a:lnTo>
                  <a:pt x="638" y="199"/>
                </a:lnTo>
                <a:lnTo>
                  <a:pt x="639" y="197"/>
                </a:lnTo>
                <a:lnTo>
                  <a:pt x="656" y="174"/>
                </a:lnTo>
                <a:lnTo>
                  <a:pt x="672" y="153"/>
                </a:lnTo>
                <a:lnTo>
                  <a:pt x="687" y="132"/>
                </a:lnTo>
                <a:lnTo>
                  <a:pt x="701" y="117"/>
                </a:lnTo>
                <a:lnTo>
                  <a:pt x="715" y="100"/>
                </a:lnTo>
                <a:lnTo>
                  <a:pt x="732" y="85"/>
                </a:lnTo>
                <a:lnTo>
                  <a:pt x="701" y="80"/>
                </a:lnTo>
                <a:lnTo>
                  <a:pt x="670" y="72"/>
                </a:lnTo>
                <a:lnTo>
                  <a:pt x="642" y="62"/>
                </a:lnTo>
                <a:lnTo>
                  <a:pt x="630" y="58"/>
                </a:lnTo>
                <a:lnTo>
                  <a:pt x="617" y="52"/>
                </a:lnTo>
                <a:lnTo>
                  <a:pt x="605" y="47"/>
                </a:lnTo>
                <a:lnTo>
                  <a:pt x="598" y="43"/>
                </a:lnTo>
                <a:lnTo>
                  <a:pt x="593" y="41"/>
                </a:lnTo>
                <a:lnTo>
                  <a:pt x="586" y="35"/>
                </a:lnTo>
                <a:lnTo>
                  <a:pt x="586" y="35"/>
                </a:lnTo>
                <a:lnTo>
                  <a:pt x="585" y="35"/>
                </a:lnTo>
                <a:lnTo>
                  <a:pt x="584" y="34"/>
                </a:lnTo>
                <a:lnTo>
                  <a:pt x="582" y="33"/>
                </a:lnTo>
                <a:lnTo>
                  <a:pt x="582" y="31"/>
                </a:lnTo>
                <a:lnTo>
                  <a:pt x="582" y="31"/>
                </a:lnTo>
                <a:lnTo>
                  <a:pt x="582" y="31"/>
                </a:lnTo>
                <a:lnTo>
                  <a:pt x="582" y="30"/>
                </a:lnTo>
                <a:lnTo>
                  <a:pt x="582" y="30"/>
                </a:lnTo>
                <a:lnTo>
                  <a:pt x="590" y="31"/>
                </a:lnTo>
                <a:lnTo>
                  <a:pt x="597" y="35"/>
                </a:lnTo>
                <a:lnTo>
                  <a:pt x="603" y="39"/>
                </a:lnTo>
                <a:lnTo>
                  <a:pt x="626" y="49"/>
                </a:lnTo>
                <a:lnTo>
                  <a:pt x="647" y="56"/>
                </a:lnTo>
                <a:lnTo>
                  <a:pt x="678" y="66"/>
                </a:lnTo>
                <a:lnTo>
                  <a:pt x="710" y="73"/>
                </a:lnTo>
                <a:lnTo>
                  <a:pt x="743" y="77"/>
                </a:lnTo>
                <a:lnTo>
                  <a:pt x="744" y="77"/>
                </a:lnTo>
                <a:lnTo>
                  <a:pt x="745" y="76"/>
                </a:lnTo>
                <a:lnTo>
                  <a:pt x="747" y="77"/>
                </a:lnTo>
                <a:lnTo>
                  <a:pt x="745" y="79"/>
                </a:lnTo>
                <a:lnTo>
                  <a:pt x="747" y="79"/>
                </a:lnTo>
                <a:lnTo>
                  <a:pt x="745" y="80"/>
                </a:lnTo>
                <a:lnTo>
                  <a:pt x="745" y="83"/>
                </a:lnTo>
                <a:lnTo>
                  <a:pt x="743" y="84"/>
                </a:lnTo>
                <a:lnTo>
                  <a:pt x="741" y="85"/>
                </a:lnTo>
                <a:lnTo>
                  <a:pt x="740" y="85"/>
                </a:lnTo>
                <a:lnTo>
                  <a:pt x="739" y="85"/>
                </a:lnTo>
                <a:lnTo>
                  <a:pt x="716" y="106"/>
                </a:lnTo>
                <a:lnTo>
                  <a:pt x="695" y="130"/>
                </a:lnTo>
                <a:lnTo>
                  <a:pt x="677" y="153"/>
                </a:lnTo>
                <a:lnTo>
                  <a:pt x="661" y="174"/>
                </a:lnTo>
                <a:lnTo>
                  <a:pt x="644" y="194"/>
                </a:lnTo>
                <a:lnTo>
                  <a:pt x="640" y="199"/>
                </a:lnTo>
                <a:lnTo>
                  <a:pt x="636" y="205"/>
                </a:lnTo>
                <a:lnTo>
                  <a:pt x="632" y="210"/>
                </a:lnTo>
                <a:lnTo>
                  <a:pt x="631" y="215"/>
                </a:lnTo>
                <a:lnTo>
                  <a:pt x="631" y="215"/>
                </a:lnTo>
                <a:lnTo>
                  <a:pt x="630" y="216"/>
                </a:lnTo>
                <a:lnTo>
                  <a:pt x="630" y="216"/>
                </a:lnTo>
                <a:lnTo>
                  <a:pt x="630" y="216"/>
                </a:lnTo>
                <a:lnTo>
                  <a:pt x="630" y="212"/>
                </a:lnTo>
                <a:lnTo>
                  <a:pt x="627" y="215"/>
                </a:lnTo>
                <a:lnTo>
                  <a:pt x="626" y="215"/>
                </a:lnTo>
                <a:lnTo>
                  <a:pt x="626" y="214"/>
                </a:lnTo>
                <a:lnTo>
                  <a:pt x="627" y="214"/>
                </a:lnTo>
                <a:lnTo>
                  <a:pt x="627" y="212"/>
                </a:lnTo>
                <a:lnTo>
                  <a:pt x="628" y="211"/>
                </a:lnTo>
                <a:lnTo>
                  <a:pt x="630" y="210"/>
                </a:lnTo>
                <a:lnTo>
                  <a:pt x="635" y="189"/>
                </a:lnTo>
                <a:lnTo>
                  <a:pt x="644" y="168"/>
                </a:lnTo>
                <a:lnTo>
                  <a:pt x="652" y="150"/>
                </a:lnTo>
                <a:lnTo>
                  <a:pt x="665" y="118"/>
                </a:lnTo>
                <a:lnTo>
                  <a:pt x="648" y="134"/>
                </a:lnTo>
                <a:lnTo>
                  <a:pt x="628" y="146"/>
                </a:lnTo>
                <a:lnTo>
                  <a:pt x="607" y="156"/>
                </a:lnTo>
                <a:lnTo>
                  <a:pt x="585" y="163"/>
                </a:lnTo>
                <a:lnTo>
                  <a:pt x="569" y="168"/>
                </a:lnTo>
                <a:lnTo>
                  <a:pt x="554" y="172"/>
                </a:lnTo>
                <a:lnTo>
                  <a:pt x="537" y="174"/>
                </a:lnTo>
                <a:lnTo>
                  <a:pt x="505" y="174"/>
                </a:lnTo>
                <a:lnTo>
                  <a:pt x="475" y="171"/>
                </a:lnTo>
                <a:lnTo>
                  <a:pt x="433" y="161"/>
                </a:lnTo>
                <a:lnTo>
                  <a:pt x="392" y="147"/>
                </a:lnTo>
                <a:lnTo>
                  <a:pt x="353" y="131"/>
                </a:lnTo>
                <a:lnTo>
                  <a:pt x="326" y="117"/>
                </a:lnTo>
                <a:lnTo>
                  <a:pt x="303" y="101"/>
                </a:lnTo>
                <a:lnTo>
                  <a:pt x="279" y="83"/>
                </a:lnTo>
                <a:lnTo>
                  <a:pt x="256" y="66"/>
                </a:lnTo>
                <a:lnTo>
                  <a:pt x="228" y="47"/>
                </a:lnTo>
                <a:lnTo>
                  <a:pt x="200" y="30"/>
                </a:lnTo>
                <a:lnTo>
                  <a:pt x="182" y="21"/>
                </a:lnTo>
                <a:lnTo>
                  <a:pt x="162" y="13"/>
                </a:lnTo>
                <a:lnTo>
                  <a:pt x="141" y="9"/>
                </a:lnTo>
                <a:lnTo>
                  <a:pt x="143" y="11"/>
                </a:lnTo>
                <a:lnTo>
                  <a:pt x="141" y="12"/>
                </a:lnTo>
                <a:lnTo>
                  <a:pt x="140" y="13"/>
                </a:lnTo>
                <a:lnTo>
                  <a:pt x="140" y="14"/>
                </a:lnTo>
                <a:lnTo>
                  <a:pt x="139" y="14"/>
                </a:lnTo>
                <a:lnTo>
                  <a:pt x="119" y="20"/>
                </a:lnTo>
                <a:lnTo>
                  <a:pt x="102" y="26"/>
                </a:lnTo>
                <a:lnTo>
                  <a:pt x="85" y="38"/>
                </a:lnTo>
                <a:lnTo>
                  <a:pt x="67" y="56"/>
                </a:lnTo>
                <a:lnTo>
                  <a:pt x="51" y="77"/>
                </a:lnTo>
                <a:lnTo>
                  <a:pt x="46" y="91"/>
                </a:lnTo>
                <a:lnTo>
                  <a:pt x="40" y="105"/>
                </a:lnTo>
                <a:lnTo>
                  <a:pt x="36" y="121"/>
                </a:lnTo>
                <a:lnTo>
                  <a:pt x="35" y="136"/>
                </a:lnTo>
                <a:lnTo>
                  <a:pt x="38" y="152"/>
                </a:lnTo>
                <a:lnTo>
                  <a:pt x="43" y="164"/>
                </a:lnTo>
                <a:lnTo>
                  <a:pt x="53" y="174"/>
                </a:lnTo>
                <a:lnTo>
                  <a:pt x="67" y="176"/>
                </a:lnTo>
                <a:lnTo>
                  <a:pt x="78" y="174"/>
                </a:lnTo>
                <a:lnTo>
                  <a:pt x="90" y="171"/>
                </a:lnTo>
                <a:lnTo>
                  <a:pt x="99" y="163"/>
                </a:lnTo>
                <a:lnTo>
                  <a:pt x="107" y="151"/>
                </a:lnTo>
                <a:lnTo>
                  <a:pt x="110" y="146"/>
                </a:lnTo>
                <a:lnTo>
                  <a:pt x="110" y="138"/>
                </a:lnTo>
                <a:lnTo>
                  <a:pt x="110" y="131"/>
                </a:lnTo>
                <a:lnTo>
                  <a:pt x="107" y="125"/>
                </a:lnTo>
                <a:lnTo>
                  <a:pt x="103" y="121"/>
                </a:lnTo>
                <a:lnTo>
                  <a:pt x="97" y="121"/>
                </a:lnTo>
                <a:lnTo>
                  <a:pt x="89" y="122"/>
                </a:lnTo>
                <a:lnTo>
                  <a:pt x="86" y="123"/>
                </a:lnTo>
                <a:lnTo>
                  <a:pt x="84" y="125"/>
                </a:lnTo>
                <a:lnTo>
                  <a:pt x="82" y="129"/>
                </a:lnTo>
                <a:lnTo>
                  <a:pt x="84" y="132"/>
                </a:lnTo>
                <a:lnTo>
                  <a:pt x="84" y="132"/>
                </a:lnTo>
                <a:lnTo>
                  <a:pt x="84" y="134"/>
                </a:lnTo>
                <a:lnTo>
                  <a:pt x="82" y="135"/>
                </a:lnTo>
                <a:lnTo>
                  <a:pt x="81" y="135"/>
                </a:lnTo>
                <a:lnTo>
                  <a:pt x="78" y="135"/>
                </a:lnTo>
                <a:lnTo>
                  <a:pt x="76" y="135"/>
                </a:lnTo>
                <a:lnTo>
                  <a:pt x="73" y="134"/>
                </a:lnTo>
                <a:lnTo>
                  <a:pt x="72" y="131"/>
                </a:lnTo>
                <a:lnTo>
                  <a:pt x="72" y="130"/>
                </a:lnTo>
                <a:lnTo>
                  <a:pt x="73" y="130"/>
                </a:lnTo>
                <a:lnTo>
                  <a:pt x="81" y="122"/>
                </a:lnTo>
                <a:lnTo>
                  <a:pt x="92" y="117"/>
                </a:lnTo>
                <a:lnTo>
                  <a:pt x="102" y="115"/>
                </a:lnTo>
                <a:lnTo>
                  <a:pt x="109" y="115"/>
                </a:lnTo>
                <a:lnTo>
                  <a:pt x="114" y="121"/>
                </a:lnTo>
                <a:lnTo>
                  <a:pt x="115" y="127"/>
                </a:lnTo>
                <a:lnTo>
                  <a:pt x="116" y="135"/>
                </a:lnTo>
                <a:lnTo>
                  <a:pt x="116" y="140"/>
                </a:lnTo>
                <a:lnTo>
                  <a:pt x="110" y="157"/>
                </a:lnTo>
                <a:lnTo>
                  <a:pt x="98" y="171"/>
                </a:lnTo>
                <a:lnTo>
                  <a:pt x="84" y="180"/>
                </a:lnTo>
                <a:lnTo>
                  <a:pt x="67" y="184"/>
                </a:lnTo>
                <a:lnTo>
                  <a:pt x="50" y="182"/>
                </a:lnTo>
                <a:lnTo>
                  <a:pt x="31" y="176"/>
                </a:lnTo>
                <a:lnTo>
                  <a:pt x="17" y="164"/>
                </a:lnTo>
                <a:lnTo>
                  <a:pt x="6" y="151"/>
                </a:lnTo>
                <a:lnTo>
                  <a:pt x="1" y="134"/>
                </a:lnTo>
                <a:lnTo>
                  <a:pt x="0" y="115"/>
                </a:lnTo>
                <a:lnTo>
                  <a:pt x="4" y="96"/>
                </a:lnTo>
                <a:lnTo>
                  <a:pt x="15" y="71"/>
                </a:lnTo>
                <a:lnTo>
                  <a:pt x="32" y="51"/>
                </a:lnTo>
                <a:lnTo>
                  <a:pt x="52" y="33"/>
                </a:lnTo>
                <a:lnTo>
                  <a:pt x="74" y="17"/>
                </a:lnTo>
                <a:lnTo>
                  <a:pt x="95" y="8"/>
                </a:lnTo>
                <a:lnTo>
                  <a:pt x="118" y="3"/>
                </a:lnTo>
                <a:lnTo>
                  <a:pt x="14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68580" tIns="34290" rIns="68580" bIns="34290" numCol="1" anchor="t" anchorCtr="0" compatLnSpc="1"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>
            <a:off x="1431202" y="3628245"/>
            <a:ext cx="9761855" cy="48260"/>
          </a:xfrm>
          <a:prstGeom prst="line">
            <a:avLst/>
          </a:prstGeom>
          <a:ln w="12700" cap="rnd" cmpd="sng">
            <a:prstDash val="dashDot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>
            <a:off x="3099435" y="3891915"/>
            <a:ext cx="7428865" cy="2005330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prstDash val="sysDot"/>
          </a:ln>
          <a:effectLst>
            <a:outerShdw blurRad="76200" dist="76200" sx="100500" sy="100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552190" y="5086350"/>
            <a:ext cx="60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·</a:t>
            </a:r>
            <a:endParaRPr lang="en-US" altLang="zh-CN"/>
          </a:p>
        </p:txBody>
      </p:sp>
      <p:grpSp>
        <p:nvGrpSpPr>
          <p:cNvPr id="11" name="组合 10"/>
          <p:cNvGrpSpPr/>
          <p:nvPr/>
        </p:nvGrpSpPr>
        <p:grpSpPr>
          <a:xfrm>
            <a:off x="3436620" y="4135755"/>
            <a:ext cx="5300980" cy="1455420"/>
            <a:chOff x="6043" y="2563"/>
            <a:chExt cx="8166" cy="2292"/>
          </a:xfrm>
        </p:grpSpPr>
        <p:sp>
          <p:nvSpPr>
            <p:cNvPr id="13" name="文本框 12"/>
            <p:cNvSpPr txBox="1"/>
            <p:nvPr/>
          </p:nvSpPr>
          <p:spPr>
            <a:xfrm>
              <a:off x="6058" y="2563"/>
              <a:ext cx="5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1.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单片机精度：</a:t>
              </a:r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12bit</a:t>
              </a:r>
              <a:endPara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043" y="3309"/>
              <a:ext cx="816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2.k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型热电偶：±</a:t>
              </a:r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0.24μV</a:t>
              </a:r>
              <a:endPara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43" y="4130"/>
              <a:ext cx="64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3.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辐射接收端本身热量散失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99435" y="1247775"/>
            <a:ext cx="7766050" cy="1820545"/>
            <a:chOff x="5412" y="6129"/>
            <a:chExt cx="9011" cy="3158"/>
          </a:xfrm>
        </p:grpSpPr>
        <p:sp>
          <p:nvSpPr>
            <p:cNvPr id="8" name="圆角矩形 7"/>
            <p:cNvSpPr/>
            <p:nvPr>
              <p:custDataLst>
                <p:tags r:id="rId5"/>
              </p:custDataLst>
            </p:nvPr>
          </p:nvSpPr>
          <p:spPr>
            <a:xfrm>
              <a:off x="5412" y="6129"/>
              <a:ext cx="9011" cy="3158"/>
            </a:xfrm>
            <a:prstGeom prst="roundRect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prstDash val="sysDot"/>
            </a:ln>
            <a:effectLst>
              <a:outerShdw blurRad="76200" dist="76200" sx="100500" sy="1005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文本框 9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5803" y="7434"/>
                  <a:ext cx="7959" cy="1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altLang="zh-C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∆</m:t>
                      </m:r>
                      <m:r>
                        <m:rPr>
                          <m:nor/>
                        </m:rPr>
                        <a:rPr kumimoji="0" lang="en-US" altLang="zh-C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charset="0"/>
                          <a:ea typeface="等线" panose="02010600030101010101" charset="-122"/>
                          <a:cs typeface="+mn-cs"/>
                        </a:rPr>
                        <m:t>=</m:t>
                      </m:r>
                      <m:r>
                        <m:rPr>
                          <m:nor/>
                        </m:rPr>
                        <a:rPr kumimoji="0" lang="en-US" altLang="zh-CN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charset="0"/>
                          <a:ea typeface="等线" panose="02010600030101010101" charset="-122"/>
                          <a:cs typeface="+mn-cs"/>
                        </a:rPr>
                        <m:t>t</m:t>
                      </m:r>
                      <m:rad>
                        <m:radPr>
                          <m:degHide m:val="on"/>
                          <m:ctrlPr>
                            <a:rPr kumimoji="0" lang="zh-CN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zh-CN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charset="0"/>
                                  <a:cs typeface="+mn-cs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kumimoji="0" lang="zh-CN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charset="0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nor/>
                                    </m:rPr>
                                    <a:rPr kumimoji="0" lang="en-US" altLang="zh-CN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charset="0"/>
                                      <a:ea typeface="等线" panose="02010600030101010101" charset="-122"/>
                                      <a:cs typeface="+mn-cs"/>
                                    </a:rPr>
                                    <m:t>i</m:t>
                                  </m:r>
                                  <m:r>
                                    <m:rPr>
                                      <m:nor/>
                                    </m:rPr>
                                    <a:rPr kumimoji="0" lang="en-US" altLang="zh-CN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charset="0"/>
                                      <a:ea typeface="等线" panose="02010600030101010101" charset="-122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m:rPr>
                                      <m:nor/>
                                    </m:rPr>
                                    <a:rPr kumimoji="0" lang="en-US" altLang="zh-CN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charset="0"/>
                                      <a:ea typeface="等线" panose="02010600030101010101" charset="-122"/>
                                      <a:cs typeface="+mn-cs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m:rPr>
                                      <m:nor/>
                                    </m:rPr>
                                    <a:rPr kumimoji="0" lang="en-US" altLang="zh-CN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charset="0"/>
                                      <a:ea typeface="等线" panose="02010600030101010101" charset="-122"/>
                                      <a:cs typeface="+mn-cs"/>
                                    </a:rPr>
                                    <m:t>n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zh-CN" altLang="zh-CN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kumimoji="0" lang="en-US" altLang="zh-CN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charset="0"/>
                                          <a:ea typeface="等线" panose="02010600030101010101" charset="-122"/>
                                          <a:cs typeface="+mn-cs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kumimoji="0" lang="zh-CN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kumimoji="0" lang="en-US" altLang="zh-CN" sz="1800" b="0" i="0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charset="0"/>
                                              <a:ea typeface="等线" panose="02010600030101010101" charset="-122"/>
                                              <a:cs typeface="+mn-cs"/>
                                            </a:rPr>
                                            <m:t>R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nor/>
                                            </m:rPr>
                                            <a:rPr kumimoji="0" lang="en-US" altLang="zh-CN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charset="0"/>
                                              <a:ea typeface="等线" panose="02010600030101010101" charset="-122"/>
                                              <a:cs typeface="+mn-cs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nor/>
                                        </m:rPr>
                                        <a:rPr kumimoji="0" lang="en-US" altLang="zh-CN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charset="0"/>
                                          <a:ea typeface="等线" panose="02010600030101010101" charset="-122"/>
                                          <a:cs typeface="+mn-cs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kumimoji="0" lang="zh-CN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charset="0"/>
                                              <a:cs typeface="+mn-cs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kumimoji="0" lang="en-US" altLang="zh-CN" sz="1800" b="0" i="0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charset="0"/>
                                              <a:ea typeface="等线" panose="02010600030101010101" charset="-122"/>
                                              <a:cs typeface="+mn-cs"/>
                                            </a:rPr>
                                            <m:t>R</m:t>
                                          </m:r>
                                        </m:e>
                                      </m:acc>
                                      <m:r>
                                        <m:rPr>
                                          <m:nor/>
                                        </m:rPr>
                                        <a:rPr kumimoji="0" lang="en-US" altLang="zh-CN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charset="0"/>
                                          <a:ea typeface="等线" panose="02010600030101010101" charset="-122"/>
                                          <a:cs typeface="+mn-cs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kumimoji="0" lang="en-US" altLang="zh-CN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charset="0"/>
                                          <a:ea typeface="等线" panose="02010600030101010101" charset="-122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m:rPr>
                                  <m:nor/>
                                </m:rPr>
                                <a:rPr kumimoji="0" lang="en-US" altLang="zh-CN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charset="0"/>
                                  <a:ea typeface="等线" panose="02010600030101010101" charset="-122"/>
                                  <a:cs typeface="+mn-cs"/>
                                </a:rPr>
                                <m:t>N</m:t>
                              </m:r>
                              <m:r>
                                <m:rPr>
                                  <m:nor/>
                                </m:rPr>
                                <a:rPr kumimoji="0" lang="en-US" altLang="zh-CN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charset="0"/>
                                  <a:ea typeface="等线" panose="02010600030101010101" charset="-122"/>
                                  <a:cs typeface="+mn-cs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kumimoji="0" lang="en-US" altLang="zh-CN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charset="0"/>
                                  <a:ea typeface="等线" panose="02010600030101010101" charset="-122"/>
                                  <a:cs typeface="+mn-cs"/>
                                </a:rPr>
                                <m:t>N</m:t>
                              </m:r>
                              <m:r>
                                <m:rPr>
                                  <m:nor/>
                                </m:rPr>
                                <a:rPr kumimoji="0" lang="en-US" altLang="zh-CN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charset="0"/>
                                  <a:ea typeface="等线" panose="02010600030101010101" charset="-122"/>
                                  <a:cs typeface="+mn-cs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kumimoji="0" lang="en-US" altLang="zh-CN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charset="0"/>
                                  <a:ea typeface="等线" panose="02010600030101010101" charset="-122"/>
                                  <a:cs typeface="+mn-cs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kumimoji="0" lang="en-US" altLang="zh-CN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charset="0"/>
                                  <a:ea typeface="等线" panose="02010600030101010101" charset="-122"/>
                                  <a:cs typeface="+mn-cs"/>
                                </a:rPr>
                                <m:t>)</m:t>
                              </m:r>
                            </m:den>
                          </m:f>
                        </m:e>
                      </m:rad>
                      <m:r>
                        <m:rPr>
                          <m:nor/>
                        </m:rPr>
                        <a:rPr kumimoji="0" lang="en-US" altLang="zh-CN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charset="0"/>
                          <a:ea typeface="等线" panose="02010600030101010101" charset="-122"/>
                          <a:cs typeface="+mn-cs"/>
                        </a:rPr>
                        <m:t>    </m:t>
                      </m:r>
                      <m:r>
                        <m:rPr>
                          <m:nor/>
                        </m:rPr>
                        <a:rPr kumimoji="0" lang="en-US" altLang="zh-CN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charset="0"/>
                          <a:ea typeface="等线" panose="02010600030101010101" charset="-122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zh-CN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charset="-122"/>
                      <a:cs typeface="+mn-cs"/>
                    </a:rPr>
                    <a:t>14.876</a:t>
                  </a: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charset="-122"/>
                    <a:cs typeface="+mn-cs"/>
                  </a:endParaRPr>
                </a:p>
              </p:txBody>
            </p:sp>
          </mc:Choice>
          <mc:Fallback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7"/>
                  </p:custDataLst>
                </p:nvPr>
              </p:nvSpPr>
              <p:spPr>
                <a:xfrm>
                  <a:off x="5803" y="7434"/>
                  <a:ext cx="7959" cy="1570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文本框 11"/>
          <p:cNvSpPr txBox="1"/>
          <p:nvPr/>
        </p:nvSpPr>
        <p:spPr>
          <a:xfrm>
            <a:off x="3332480" y="147637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E=(1.063-1)/1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×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100%=6.3%</a:t>
            </a:r>
            <a:endParaRPr lang="en-US" altLang="zh-CN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99945" y="3152140"/>
            <a:ext cx="77666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结论：在误差允许范围内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验证了斯特藩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玻尔兹曼定律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/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  <p:bldLst>
      <p:bldP spid="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601980" y="640715"/>
            <a:ext cx="2036445" cy="716280"/>
          </a:xfrm>
        </p:spPr>
        <p:txBody>
          <a:bodyPr/>
          <a:p>
            <a:r>
              <a:t>4.4 </a:t>
            </a:r>
            <a:r>
              <a:rPr lang="zh-CN" altLang="en-US"/>
              <a:t>结论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545715" y="2435860"/>
            <a:ext cx="7510780" cy="6521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验证了斯特藩</a:t>
            </a:r>
            <a:r>
              <a:rPr lang="en-US" altLang="zh-CN"/>
              <a:t>-</a:t>
            </a:r>
            <a:r>
              <a:rPr lang="zh-CN" altLang="en-US"/>
              <a:t>玻尔兹曼定律，百分误差</a:t>
            </a:r>
            <a:r>
              <a:rPr lang="en-US" altLang="zh-CN"/>
              <a:t>xxx</a:t>
            </a:r>
            <a:r>
              <a:rPr lang="zh-CN" altLang="en-US"/>
              <a:t>，不确定度</a:t>
            </a:r>
            <a:r>
              <a:rPr lang="en-US" altLang="zh-CN"/>
              <a:t>xxx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3651885" y="37572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自制辐射传感器精度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3"/>
          </p:nvPr>
        </p:nvSpPr>
        <p:spPr>
          <a:xfrm>
            <a:off x="2331085" y="4084320"/>
            <a:ext cx="3517265" cy="1071880"/>
          </a:xfrm>
        </p:spPr>
        <p:txBody>
          <a:bodyPr/>
          <a:p>
            <a:r>
              <a:rPr lang="zh-CN" altLang="en-US"/>
              <a:t>总结与展望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4"/>
          </p:nvPr>
        </p:nvSpPr>
        <p:spPr/>
        <p:txBody>
          <a:bodyPr>
            <a:normAutofit lnSpcReduction="10000"/>
          </a:bodyPr>
          <a:p>
            <a:r>
              <a:t>05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5"/>
          </p:nvPr>
        </p:nvSpPr>
        <p:spPr>
          <a:xfrm>
            <a:off x="6127750" y="1931670"/>
            <a:ext cx="4982210" cy="847725"/>
          </a:xfrm>
        </p:spPr>
        <p:txBody>
          <a:bodyPr>
            <a:normAutofit/>
          </a:bodyPr>
          <a:p>
            <a:r>
              <a:t>5.1  </a:t>
            </a:r>
            <a:r>
              <a:rPr lang="zh-CN" altLang="en-US">
                <a:sym typeface="+mn-ea"/>
              </a:rPr>
              <a:t>装置优势与创新点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6"/>
          </p:nvPr>
        </p:nvSpPr>
        <p:spPr>
          <a:xfrm>
            <a:off x="6127750" y="2778760"/>
            <a:ext cx="4344670" cy="870585"/>
          </a:xfrm>
        </p:spPr>
        <p:txBody>
          <a:bodyPr>
            <a:normAutofit/>
          </a:bodyPr>
          <a:p>
            <a:r>
              <a:t>5.2  </a:t>
            </a:r>
            <a:r>
              <a:rPr lang="zh-CN" altLang="en-US">
                <a:sym typeface="+mn-ea"/>
              </a:rPr>
              <a:t>改进与展望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7"/>
          </p:nvPr>
        </p:nvSpPr>
        <p:spPr>
          <a:xfrm>
            <a:off x="6127750" y="3576955"/>
            <a:ext cx="3521075" cy="1104900"/>
          </a:xfrm>
        </p:spPr>
        <p:txBody>
          <a:bodyPr>
            <a:normAutofit/>
          </a:bodyPr>
          <a:p>
            <a:r>
              <a:t>5.3  </a:t>
            </a:r>
            <a:r>
              <a:rPr lang="zh-CN" altLang="en-US"/>
              <a:t>成员贡献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684530" y="692785"/>
            <a:ext cx="4236720" cy="799465"/>
          </a:xfrm>
        </p:spPr>
        <p:txBody>
          <a:bodyPr>
            <a:normAutofit/>
          </a:bodyPr>
          <a:p>
            <a:r>
              <a:t>5.1 </a:t>
            </a:r>
            <a:r>
              <a:rPr lang="zh-CN" altLang="en-US"/>
              <a:t>装置创新点与优势</a:t>
            </a: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77390" y="2414905"/>
            <a:ext cx="9133840" cy="3458210"/>
            <a:chOff x="3553" y="2595"/>
            <a:chExt cx="14384" cy="5446"/>
          </a:xfrm>
        </p:grpSpPr>
        <p:sp>
          <p:nvSpPr>
            <p:cNvPr id="6" name="Freeform 33"/>
            <p:cNvSpPr>
              <a:spLocks noEditPoints="1"/>
            </p:cNvSpPr>
            <p:nvPr>
              <p:custDataLst>
                <p:tags r:id="rId1"/>
              </p:custDataLst>
            </p:nvPr>
          </p:nvSpPr>
          <p:spPr bwMode="auto">
            <a:xfrm>
              <a:off x="10311" y="2733"/>
              <a:ext cx="1131" cy="991"/>
            </a:xfrm>
            <a:custGeom>
              <a:avLst/>
              <a:gdLst>
                <a:gd name="T0" fmla="*/ 185 w 339"/>
                <a:gd name="T1" fmla="*/ 36 h 297"/>
                <a:gd name="T2" fmla="*/ 183 w 339"/>
                <a:gd name="T3" fmla="*/ 63 h 297"/>
                <a:gd name="T4" fmla="*/ 73 w 339"/>
                <a:gd name="T5" fmla="*/ 86 h 297"/>
                <a:gd name="T6" fmla="*/ 166 w 339"/>
                <a:gd name="T7" fmla="*/ 244 h 297"/>
                <a:gd name="T8" fmla="*/ 176 w 339"/>
                <a:gd name="T9" fmla="*/ 44 h 297"/>
                <a:gd name="T10" fmla="*/ 267 w 339"/>
                <a:gd name="T11" fmla="*/ 147 h 297"/>
                <a:gd name="T12" fmla="*/ 256 w 339"/>
                <a:gd name="T13" fmla="*/ 152 h 297"/>
                <a:gd name="T14" fmla="*/ 40 w 339"/>
                <a:gd name="T15" fmla="*/ 219 h 297"/>
                <a:gd name="T16" fmla="*/ 172 w 339"/>
                <a:gd name="T17" fmla="*/ 61 h 297"/>
                <a:gd name="T18" fmla="*/ 256 w 339"/>
                <a:gd name="T19" fmla="*/ 143 h 297"/>
                <a:gd name="T20" fmla="*/ 160 w 339"/>
                <a:gd name="T21" fmla="*/ 234 h 297"/>
                <a:gd name="T22" fmla="*/ 168 w 339"/>
                <a:gd name="T23" fmla="*/ 51 h 297"/>
                <a:gd name="T24" fmla="*/ 59 w 339"/>
                <a:gd name="T25" fmla="*/ 215 h 297"/>
                <a:gd name="T26" fmla="*/ 179 w 339"/>
                <a:gd name="T27" fmla="*/ 74 h 297"/>
                <a:gd name="T28" fmla="*/ 254 w 339"/>
                <a:gd name="T29" fmla="*/ 158 h 297"/>
                <a:gd name="T30" fmla="*/ 67 w 339"/>
                <a:gd name="T31" fmla="*/ 213 h 297"/>
                <a:gd name="T32" fmla="*/ 40 w 339"/>
                <a:gd name="T33" fmla="*/ 90 h 297"/>
                <a:gd name="T34" fmla="*/ 193 w 339"/>
                <a:gd name="T35" fmla="*/ 248 h 297"/>
                <a:gd name="T36" fmla="*/ 42 w 339"/>
                <a:gd name="T37" fmla="*/ 196 h 297"/>
                <a:gd name="T38" fmla="*/ 227 w 339"/>
                <a:gd name="T39" fmla="*/ 126 h 297"/>
                <a:gd name="T40" fmla="*/ 198 w 339"/>
                <a:gd name="T41" fmla="*/ 234 h 297"/>
                <a:gd name="T42" fmla="*/ 67 w 339"/>
                <a:gd name="T43" fmla="*/ 181 h 297"/>
                <a:gd name="T44" fmla="*/ 99 w 339"/>
                <a:gd name="T45" fmla="*/ 171 h 297"/>
                <a:gd name="T46" fmla="*/ 92 w 339"/>
                <a:gd name="T47" fmla="*/ 187 h 297"/>
                <a:gd name="T48" fmla="*/ 78 w 339"/>
                <a:gd name="T49" fmla="*/ 194 h 297"/>
                <a:gd name="T50" fmla="*/ 118 w 339"/>
                <a:gd name="T51" fmla="*/ 208 h 297"/>
                <a:gd name="T52" fmla="*/ 147 w 339"/>
                <a:gd name="T53" fmla="*/ 211 h 297"/>
                <a:gd name="T54" fmla="*/ 168 w 339"/>
                <a:gd name="T55" fmla="*/ 189 h 297"/>
                <a:gd name="T56" fmla="*/ 168 w 339"/>
                <a:gd name="T57" fmla="*/ 179 h 297"/>
                <a:gd name="T58" fmla="*/ 185 w 339"/>
                <a:gd name="T59" fmla="*/ 198 h 297"/>
                <a:gd name="T60" fmla="*/ 172 w 339"/>
                <a:gd name="T61" fmla="*/ 219 h 297"/>
                <a:gd name="T62" fmla="*/ 208 w 339"/>
                <a:gd name="T63" fmla="*/ 185 h 297"/>
                <a:gd name="T64" fmla="*/ 246 w 339"/>
                <a:gd name="T65" fmla="*/ 154 h 297"/>
                <a:gd name="T66" fmla="*/ 231 w 339"/>
                <a:gd name="T67" fmla="*/ 156 h 297"/>
                <a:gd name="T68" fmla="*/ 206 w 339"/>
                <a:gd name="T69" fmla="*/ 147 h 297"/>
                <a:gd name="T70" fmla="*/ 210 w 339"/>
                <a:gd name="T71" fmla="*/ 135 h 297"/>
                <a:gd name="T72" fmla="*/ 204 w 339"/>
                <a:gd name="T73" fmla="*/ 116 h 297"/>
                <a:gd name="T74" fmla="*/ 168 w 339"/>
                <a:gd name="T75" fmla="*/ 65 h 297"/>
                <a:gd name="T76" fmla="*/ 174 w 339"/>
                <a:gd name="T77" fmla="*/ 88 h 297"/>
                <a:gd name="T78" fmla="*/ 162 w 339"/>
                <a:gd name="T79" fmla="*/ 103 h 297"/>
                <a:gd name="T80" fmla="*/ 160 w 339"/>
                <a:gd name="T81" fmla="*/ 82 h 297"/>
                <a:gd name="T82" fmla="*/ 145 w 339"/>
                <a:gd name="T83" fmla="*/ 78 h 297"/>
                <a:gd name="T84" fmla="*/ 124 w 339"/>
                <a:gd name="T85" fmla="*/ 99 h 297"/>
                <a:gd name="T86" fmla="*/ 78 w 339"/>
                <a:gd name="T87" fmla="*/ 103 h 297"/>
                <a:gd name="T88" fmla="*/ 94 w 339"/>
                <a:gd name="T89" fmla="*/ 116 h 297"/>
                <a:gd name="T90" fmla="*/ 67 w 339"/>
                <a:gd name="T91" fmla="*/ 109 h 297"/>
                <a:gd name="T92" fmla="*/ 69 w 339"/>
                <a:gd name="T93" fmla="*/ 139 h 297"/>
                <a:gd name="T94" fmla="*/ 56 w 339"/>
                <a:gd name="T95" fmla="*/ 175 h 297"/>
                <a:gd name="T96" fmla="*/ 202 w 339"/>
                <a:gd name="T97" fmla="*/ 15 h 297"/>
                <a:gd name="T98" fmla="*/ 339 w 339"/>
                <a:gd name="T99" fmla="*/ 141 h 297"/>
                <a:gd name="T100" fmla="*/ 324 w 339"/>
                <a:gd name="T101" fmla="*/ 160 h 297"/>
                <a:gd name="T102" fmla="*/ 216 w 339"/>
                <a:gd name="T103" fmla="*/ 194 h 297"/>
                <a:gd name="T104" fmla="*/ 214 w 339"/>
                <a:gd name="T105" fmla="*/ 291 h 297"/>
                <a:gd name="T106" fmla="*/ 2 w 339"/>
                <a:gd name="T107" fmla="*/ 238 h 297"/>
                <a:gd name="T108" fmla="*/ 44 w 339"/>
                <a:gd name="T109" fmla="*/ 173 h 297"/>
                <a:gd name="T110" fmla="*/ 54 w 339"/>
                <a:gd name="T111" fmla="*/ 133 h 297"/>
                <a:gd name="T112" fmla="*/ 14 w 339"/>
                <a:gd name="T113" fmla="*/ 65 h 297"/>
                <a:gd name="T114" fmla="*/ 12 w 339"/>
                <a:gd name="T115" fmla="*/ 51 h 297"/>
                <a:gd name="T116" fmla="*/ 6 w 339"/>
                <a:gd name="T117" fmla="*/ 4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9" h="297">
                  <a:moveTo>
                    <a:pt x="29" y="217"/>
                  </a:moveTo>
                  <a:lnTo>
                    <a:pt x="29" y="219"/>
                  </a:lnTo>
                  <a:lnTo>
                    <a:pt x="33" y="219"/>
                  </a:lnTo>
                  <a:lnTo>
                    <a:pt x="31" y="217"/>
                  </a:lnTo>
                  <a:lnTo>
                    <a:pt x="31" y="217"/>
                  </a:lnTo>
                  <a:lnTo>
                    <a:pt x="29" y="217"/>
                  </a:lnTo>
                  <a:close/>
                  <a:moveTo>
                    <a:pt x="185" y="36"/>
                  </a:moveTo>
                  <a:lnTo>
                    <a:pt x="183" y="36"/>
                  </a:lnTo>
                  <a:lnTo>
                    <a:pt x="183" y="36"/>
                  </a:lnTo>
                  <a:lnTo>
                    <a:pt x="187" y="38"/>
                  </a:lnTo>
                  <a:lnTo>
                    <a:pt x="187" y="36"/>
                  </a:lnTo>
                  <a:lnTo>
                    <a:pt x="187" y="36"/>
                  </a:lnTo>
                  <a:lnTo>
                    <a:pt x="185" y="36"/>
                  </a:lnTo>
                  <a:close/>
                  <a:moveTo>
                    <a:pt x="267" y="160"/>
                  </a:moveTo>
                  <a:lnTo>
                    <a:pt x="267" y="160"/>
                  </a:lnTo>
                  <a:lnTo>
                    <a:pt x="267" y="160"/>
                  </a:lnTo>
                  <a:lnTo>
                    <a:pt x="267" y="160"/>
                  </a:lnTo>
                  <a:lnTo>
                    <a:pt x="269" y="162"/>
                  </a:lnTo>
                  <a:lnTo>
                    <a:pt x="269" y="162"/>
                  </a:lnTo>
                  <a:lnTo>
                    <a:pt x="269" y="162"/>
                  </a:lnTo>
                  <a:lnTo>
                    <a:pt x="269" y="160"/>
                  </a:lnTo>
                  <a:lnTo>
                    <a:pt x="269" y="158"/>
                  </a:lnTo>
                  <a:lnTo>
                    <a:pt x="269" y="158"/>
                  </a:lnTo>
                  <a:lnTo>
                    <a:pt x="267" y="158"/>
                  </a:lnTo>
                  <a:lnTo>
                    <a:pt x="267" y="160"/>
                  </a:lnTo>
                  <a:close/>
                  <a:moveTo>
                    <a:pt x="183" y="63"/>
                  </a:moveTo>
                  <a:lnTo>
                    <a:pt x="185" y="63"/>
                  </a:lnTo>
                  <a:lnTo>
                    <a:pt x="187" y="65"/>
                  </a:lnTo>
                  <a:lnTo>
                    <a:pt x="189" y="65"/>
                  </a:lnTo>
                  <a:lnTo>
                    <a:pt x="189" y="65"/>
                  </a:lnTo>
                  <a:lnTo>
                    <a:pt x="187" y="63"/>
                  </a:lnTo>
                  <a:lnTo>
                    <a:pt x="185" y="63"/>
                  </a:lnTo>
                  <a:lnTo>
                    <a:pt x="183" y="63"/>
                  </a:lnTo>
                  <a:close/>
                  <a:moveTo>
                    <a:pt x="71" y="86"/>
                  </a:moveTo>
                  <a:lnTo>
                    <a:pt x="75" y="88"/>
                  </a:lnTo>
                  <a:lnTo>
                    <a:pt x="75" y="88"/>
                  </a:lnTo>
                  <a:lnTo>
                    <a:pt x="77" y="86"/>
                  </a:lnTo>
                  <a:lnTo>
                    <a:pt x="75" y="86"/>
                  </a:lnTo>
                  <a:lnTo>
                    <a:pt x="73" y="86"/>
                  </a:lnTo>
                  <a:lnTo>
                    <a:pt x="71" y="86"/>
                  </a:lnTo>
                  <a:close/>
                  <a:moveTo>
                    <a:pt x="40" y="202"/>
                  </a:moveTo>
                  <a:lnTo>
                    <a:pt x="42" y="204"/>
                  </a:lnTo>
                  <a:lnTo>
                    <a:pt x="44" y="204"/>
                  </a:lnTo>
                  <a:lnTo>
                    <a:pt x="46" y="204"/>
                  </a:lnTo>
                  <a:lnTo>
                    <a:pt x="40" y="202"/>
                  </a:lnTo>
                  <a:lnTo>
                    <a:pt x="40" y="202"/>
                  </a:lnTo>
                  <a:lnTo>
                    <a:pt x="40" y="202"/>
                  </a:lnTo>
                  <a:lnTo>
                    <a:pt x="40" y="202"/>
                  </a:lnTo>
                  <a:close/>
                  <a:moveTo>
                    <a:pt x="162" y="242"/>
                  </a:moveTo>
                  <a:lnTo>
                    <a:pt x="164" y="242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6" y="242"/>
                  </a:lnTo>
                  <a:lnTo>
                    <a:pt x="162" y="242"/>
                  </a:lnTo>
                  <a:close/>
                  <a:moveTo>
                    <a:pt x="179" y="46"/>
                  </a:moveTo>
                  <a:lnTo>
                    <a:pt x="181" y="46"/>
                  </a:lnTo>
                  <a:lnTo>
                    <a:pt x="183" y="46"/>
                  </a:lnTo>
                  <a:lnTo>
                    <a:pt x="181" y="44"/>
                  </a:lnTo>
                  <a:lnTo>
                    <a:pt x="177" y="44"/>
                  </a:lnTo>
                  <a:lnTo>
                    <a:pt x="177" y="44"/>
                  </a:lnTo>
                  <a:lnTo>
                    <a:pt x="176" y="44"/>
                  </a:lnTo>
                  <a:lnTo>
                    <a:pt x="176" y="44"/>
                  </a:lnTo>
                  <a:lnTo>
                    <a:pt x="177" y="44"/>
                  </a:lnTo>
                  <a:lnTo>
                    <a:pt x="179" y="46"/>
                  </a:lnTo>
                  <a:close/>
                  <a:moveTo>
                    <a:pt x="195" y="257"/>
                  </a:moveTo>
                  <a:lnTo>
                    <a:pt x="191" y="257"/>
                  </a:lnTo>
                  <a:lnTo>
                    <a:pt x="189" y="257"/>
                  </a:lnTo>
                  <a:lnTo>
                    <a:pt x="195" y="259"/>
                  </a:lnTo>
                  <a:lnTo>
                    <a:pt x="198" y="257"/>
                  </a:lnTo>
                  <a:lnTo>
                    <a:pt x="196" y="257"/>
                  </a:lnTo>
                  <a:lnTo>
                    <a:pt x="195" y="257"/>
                  </a:lnTo>
                  <a:lnTo>
                    <a:pt x="195" y="257"/>
                  </a:lnTo>
                  <a:close/>
                  <a:moveTo>
                    <a:pt x="269" y="154"/>
                  </a:moveTo>
                  <a:lnTo>
                    <a:pt x="269" y="150"/>
                  </a:lnTo>
                  <a:lnTo>
                    <a:pt x="267" y="147"/>
                  </a:lnTo>
                  <a:lnTo>
                    <a:pt x="263" y="143"/>
                  </a:lnTo>
                  <a:lnTo>
                    <a:pt x="269" y="154"/>
                  </a:lnTo>
                  <a:lnTo>
                    <a:pt x="269" y="154"/>
                  </a:lnTo>
                  <a:lnTo>
                    <a:pt x="269" y="154"/>
                  </a:lnTo>
                  <a:lnTo>
                    <a:pt x="269" y="154"/>
                  </a:lnTo>
                  <a:close/>
                  <a:moveTo>
                    <a:pt x="37" y="210"/>
                  </a:moveTo>
                  <a:lnTo>
                    <a:pt x="35" y="210"/>
                  </a:lnTo>
                  <a:lnTo>
                    <a:pt x="33" y="211"/>
                  </a:lnTo>
                  <a:lnTo>
                    <a:pt x="35" y="211"/>
                  </a:lnTo>
                  <a:lnTo>
                    <a:pt x="38" y="213"/>
                  </a:lnTo>
                  <a:lnTo>
                    <a:pt x="44" y="213"/>
                  </a:lnTo>
                  <a:lnTo>
                    <a:pt x="37" y="210"/>
                  </a:lnTo>
                  <a:close/>
                  <a:moveTo>
                    <a:pt x="256" y="152"/>
                  </a:moveTo>
                  <a:lnTo>
                    <a:pt x="257" y="156"/>
                  </a:lnTo>
                  <a:lnTo>
                    <a:pt x="259" y="160"/>
                  </a:lnTo>
                  <a:lnTo>
                    <a:pt x="259" y="164"/>
                  </a:lnTo>
                  <a:lnTo>
                    <a:pt x="259" y="164"/>
                  </a:lnTo>
                  <a:lnTo>
                    <a:pt x="261" y="164"/>
                  </a:lnTo>
                  <a:lnTo>
                    <a:pt x="261" y="164"/>
                  </a:lnTo>
                  <a:lnTo>
                    <a:pt x="259" y="158"/>
                  </a:lnTo>
                  <a:lnTo>
                    <a:pt x="257" y="154"/>
                  </a:lnTo>
                  <a:lnTo>
                    <a:pt x="256" y="152"/>
                  </a:lnTo>
                  <a:close/>
                  <a:moveTo>
                    <a:pt x="35" y="215"/>
                  </a:moveTo>
                  <a:lnTo>
                    <a:pt x="37" y="217"/>
                  </a:lnTo>
                  <a:lnTo>
                    <a:pt x="38" y="219"/>
                  </a:lnTo>
                  <a:lnTo>
                    <a:pt x="40" y="219"/>
                  </a:lnTo>
                  <a:lnTo>
                    <a:pt x="42" y="219"/>
                  </a:lnTo>
                  <a:lnTo>
                    <a:pt x="44" y="219"/>
                  </a:lnTo>
                  <a:lnTo>
                    <a:pt x="40" y="217"/>
                  </a:lnTo>
                  <a:lnTo>
                    <a:pt x="37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close/>
                  <a:moveTo>
                    <a:pt x="162" y="59"/>
                  </a:moveTo>
                  <a:lnTo>
                    <a:pt x="170" y="63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7" y="63"/>
                  </a:lnTo>
                  <a:lnTo>
                    <a:pt x="17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2" y="59"/>
                  </a:lnTo>
                  <a:close/>
                  <a:moveTo>
                    <a:pt x="256" y="143"/>
                  </a:moveTo>
                  <a:lnTo>
                    <a:pt x="259" y="150"/>
                  </a:lnTo>
                  <a:lnTo>
                    <a:pt x="263" y="160"/>
                  </a:lnTo>
                  <a:lnTo>
                    <a:pt x="261" y="150"/>
                  </a:lnTo>
                  <a:lnTo>
                    <a:pt x="257" y="141"/>
                  </a:lnTo>
                  <a:lnTo>
                    <a:pt x="257" y="141"/>
                  </a:lnTo>
                  <a:lnTo>
                    <a:pt x="257" y="141"/>
                  </a:lnTo>
                  <a:lnTo>
                    <a:pt x="256" y="143"/>
                  </a:lnTo>
                  <a:close/>
                  <a:moveTo>
                    <a:pt x="42" y="72"/>
                  </a:moveTo>
                  <a:lnTo>
                    <a:pt x="35" y="76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8" y="76"/>
                  </a:lnTo>
                  <a:lnTo>
                    <a:pt x="46" y="74"/>
                  </a:lnTo>
                  <a:lnTo>
                    <a:pt x="46" y="72"/>
                  </a:lnTo>
                  <a:lnTo>
                    <a:pt x="44" y="72"/>
                  </a:lnTo>
                  <a:lnTo>
                    <a:pt x="42" y="72"/>
                  </a:lnTo>
                  <a:close/>
                  <a:moveTo>
                    <a:pt x="151" y="232"/>
                  </a:moveTo>
                  <a:lnTo>
                    <a:pt x="155" y="234"/>
                  </a:lnTo>
                  <a:lnTo>
                    <a:pt x="156" y="236"/>
                  </a:lnTo>
                  <a:lnTo>
                    <a:pt x="160" y="234"/>
                  </a:lnTo>
                  <a:lnTo>
                    <a:pt x="166" y="232"/>
                  </a:lnTo>
                  <a:lnTo>
                    <a:pt x="151" y="232"/>
                  </a:lnTo>
                  <a:close/>
                  <a:moveTo>
                    <a:pt x="54" y="78"/>
                  </a:moveTo>
                  <a:lnTo>
                    <a:pt x="52" y="76"/>
                  </a:lnTo>
                  <a:lnTo>
                    <a:pt x="52" y="76"/>
                  </a:lnTo>
                  <a:lnTo>
                    <a:pt x="44" y="78"/>
                  </a:lnTo>
                  <a:lnTo>
                    <a:pt x="37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4" y="80"/>
                  </a:lnTo>
                  <a:lnTo>
                    <a:pt x="54" y="78"/>
                  </a:lnTo>
                  <a:close/>
                  <a:moveTo>
                    <a:pt x="168" y="51"/>
                  </a:moveTo>
                  <a:lnTo>
                    <a:pt x="168" y="51"/>
                  </a:lnTo>
                  <a:lnTo>
                    <a:pt x="166" y="53"/>
                  </a:lnTo>
                  <a:lnTo>
                    <a:pt x="166" y="53"/>
                  </a:lnTo>
                  <a:lnTo>
                    <a:pt x="177" y="57"/>
                  </a:lnTo>
                  <a:lnTo>
                    <a:pt x="189" y="59"/>
                  </a:lnTo>
                  <a:lnTo>
                    <a:pt x="177" y="55"/>
                  </a:lnTo>
                  <a:lnTo>
                    <a:pt x="168" y="51"/>
                  </a:lnTo>
                  <a:close/>
                  <a:moveTo>
                    <a:pt x="40" y="208"/>
                  </a:moveTo>
                  <a:lnTo>
                    <a:pt x="42" y="210"/>
                  </a:lnTo>
                  <a:lnTo>
                    <a:pt x="46" y="211"/>
                  </a:lnTo>
                  <a:lnTo>
                    <a:pt x="50" y="213"/>
                  </a:lnTo>
                  <a:lnTo>
                    <a:pt x="52" y="215"/>
                  </a:lnTo>
                  <a:lnTo>
                    <a:pt x="56" y="215"/>
                  </a:lnTo>
                  <a:lnTo>
                    <a:pt x="59" y="215"/>
                  </a:lnTo>
                  <a:lnTo>
                    <a:pt x="50" y="210"/>
                  </a:lnTo>
                  <a:lnTo>
                    <a:pt x="42" y="206"/>
                  </a:lnTo>
                  <a:lnTo>
                    <a:pt x="40" y="208"/>
                  </a:lnTo>
                  <a:lnTo>
                    <a:pt x="40" y="208"/>
                  </a:lnTo>
                  <a:close/>
                  <a:moveTo>
                    <a:pt x="179" y="74"/>
                  </a:moveTo>
                  <a:lnTo>
                    <a:pt x="172" y="71"/>
                  </a:lnTo>
                  <a:lnTo>
                    <a:pt x="162" y="65"/>
                  </a:lnTo>
                  <a:lnTo>
                    <a:pt x="160" y="65"/>
                  </a:lnTo>
                  <a:lnTo>
                    <a:pt x="158" y="65"/>
                  </a:lnTo>
                  <a:lnTo>
                    <a:pt x="156" y="65"/>
                  </a:lnTo>
                  <a:lnTo>
                    <a:pt x="155" y="67"/>
                  </a:lnTo>
                  <a:lnTo>
                    <a:pt x="168" y="71"/>
                  </a:lnTo>
                  <a:lnTo>
                    <a:pt x="179" y="74"/>
                  </a:lnTo>
                  <a:close/>
                  <a:moveTo>
                    <a:pt x="195" y="240"/>
                  </a:moveTo>
                  <a:lnTo>
                    <a:pt x="170" y="244"/>
                  </a:lnTo>
                  <a:lnTo>
                    <a:pt x="174" y="246"/>
                  </a:lnTo>
                  <a:lnTo>
                    <a:pt x="176" y="246"/>
                  </a:lnTo>
                  <a:lnTo>
                    <a:pt x="177" y="246"/>
                  </a:lnTo>
                  <a:lnTo>
                    <a:pt x="187" y="244"/>
                  </a:lnTo>
                  <a:lnTo>
                    <a:pt x="196" y="242"/>
                  </a:lnTo>
                  <a:lnTo>
                    <a:pt x="196" y="238"/>
                  </a:lnTo>
                  <a:lnTo>
                    <a:pt x="196" y="238"/>
                  </a:lnTo>
                  <a:lnTo>
                    <a:pt x="195" y="240"/>
                  </a:lnTo>
                  <a:close/>
                  <a:moveTo>
                    <a:pt x="242" y="133"/>
                  </a:moveTo>
                  <a:lnTo>
                    <a:pt x="254" y="158"/>
                  </a:lnTo>
                  <a:lnTo>
                    <a:pt x="254" y="158"/>
                  </a:lnTo>
                  <a:lnTo>
                    <a:pt x="254" y="160"/>
                  </a:lnTo>
                  <a:lnTo>
                    <a:pt x="256" y="160"/>
                  </a:lnTo>
                  <a:lnTo>
                    <a:pt x="256" y="158"/>
                  </a:lnTo>
                  <a:lnTo>
                    <a:pt x="252" y="147"/>
                  </a:lnTo>
                  <a:lnTo>
                    <a:pt x="246" y="135"/>
                  </a:lnTo>
                  <a:lnTo>
                    <a:pt x="244" y="135"/>
                  </a:lnTo>
                  <a:lnTo>
                    <a:pt x="242" y="133"/>
                  </a:lnTo>
                  <a:lnTo>
                    <a:pt x="242" y="133"/>
                  </a:lnTo>
                  <a:lnTo>
                    <a:pt x="242" y="133"/>
                  </a:lnTo>
                  <a:close/>
                  <a:moveTo>
                    <a:pt x="50" y="202"/>
                  </a:moveTo>
                  <a:lnTo>
                    <a:pt x="56" y="206"/>
                  </a:lnTo>
                  <a:lnTo>
                    <a:pt x="61" y="210"/>
                  </a:lnTo>
                  <a:lnTo>
                    <a:pt x="67" y="213"/>
                  </a:lnTo>
                  <a:lnTo>
                    <a:pt x="69" y="213"/>
                  </a:lnTo>
                  <a:lnTo>
                    <a:pt x="73" y="213"/>
                  </a:lnTo>
                  <a:lnTo>
                    <a:pt x="77" y="211"/>
                  </a:lnTo>
                  <a:lnTo>
                    <a:pt x="65" y="208"/>
                  </a:lnTo>
                  <a:lnTo>
                    <a:pt x="54" y="204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50" y="202"/>
                  </a:lnTo>
                  <a:lnTo>
                    <a:pt x="50" y="202"/>
                  </a:lnTo>
                  <a:lnTo>
                    <a:pt x="50" y="202"/>
                  </a:lnTo>
                  <a:close/>
                  <a:moveTo>
                    <a:pt x="57" y="82"/>
                  </a:moveTo>
                  <a:lnTo>
                    <a:pt x="40" y="88"/>
                  </a:lnTo>
                  <a:lnTo>
                    <a:pt x="40" y="90"/>
                  </a:lnTo>
                  <a:lnTo>
                    <a:pt x="42" y="93"/>
                  </a:lnTo>
                  <a:lnTo>
                    <a:pt x="61" y="82"/>
                  </a:lnTo>
                  <a:lnTo>
                    <a:pt x="59" y="80"/>
                  </a:lnTo>
                  <a:lnTo>
                    <a:pt x="57" y="82"/>
                  </a:lnTo>
                  <a:close/>
                  <a:moveTo>
                    <a:pt x="193" y="248"/>
                  </a:moveTo>
                  <a:lnTo>
                    <a:pt x="183" y="250"/>
                  </a:lnTo>
                  <a:lnTo>
                    <a:pt x="176" y="251"/>
                  </a:lnTo>
                  <a:lnTo>
                    <a:pt x="177" y="253"/>
                  </a:lnTo>
                  <a:lnTo>
                    <a:pt x="179" y="253"/>
                  </a:lnTo>
                  <a:lnTo>
                    <a:pt x="189" y="253"/>
                  </a:lnTo>
                  <a:lnTo>
                    <a:pt x="196" y="253"/>
                  </a:lnTo>
                  <a:lnTo>
                    <a:pt x="196" y="246"/>
                  </a:lnTo>
                  <a:lnTo>
                    <a:pt x="193" y="248"/>
                  </a:lnTo>
                  <a:close/>
                  <a:moveTo>
                    <a:pt x="71" y="86"/>
                  </a:moveTo>
                  <a:lnTo>
                    <a:pt x="61" y="90"/>
                  </a:lnTo>
                  <a:lnTo>
                    <a:pt x="54" y="93"/>
                  </a:lnTo>
                  <a:lnTo>
                    <a:pt x="44" y="97"/>
                  </a:lnTo>
                  <a:lnTo>
                    <a:pt x="48" y="103"/>
                  </a:lnTo>
                  <a:lnTo>
                    <a:pt x="59" y="95"/>
                  </a:lnTo>
                  <a:lnTo>
                    <a:pt x="71" y="90"/>
                  </a:lnTo>
                  <a:lnTo>
                    <a:pt x="73" y="90"/>
                  </a:lnTo>
                  <a:lnTo>
                    <a:pt x="71" y="88"/>
                  </a:lnTo>
                  <a:lnTo>
                    <a:pt x="71" y="86"/>
                  </a:lnTo>
                  <a:close/>
                  <a:moveTo>
                    <a:pt x="50" y="185"/>
                  </a:moveTo>
                  <a:lnTo>
                    <a:pt x="46" y="190"/>
                  </a:lnTo>
                  <a:lnTo>
                    <a:pt x="42" y="196"/>
                  </a:lnTo>
                  <a:lnTo>
                    <a:pt x="52" y="200"/>
                  </a:lnTo>
                  <a:lnTo>
                    <a:pt x="61" y="202"/>
                  </a:lnTo>
                  <a:lnTo>
                    <a:pt x="69" y="206"/>
                  </a:lnTo>
                  <a:lnTo>
                    <a:pt x="71" y="206"/>
                  </a:lnTo>
                  <a:lnTo>
                    <a:pt x="71" y="206"/>
                  </a:lnTo>
                  <a:lnTo>
                    <a:pt x="69" y="206"/>
                  </a:lnTo>
                  <a:lnTo>
                    <a:pt x="69" y="206"/>
                  </a:lnTo>
                  <a:lnTo>
                    <a:pt x="61" y="200"/>
                  </a:lnTo>
                  <a:lnTo>
                    <a:pt x="56" y="194"/>
                  </a:lnTo>
                  <a:lnTo>
                    <a:pt x="50" y="189"/>
                  </a:lnTo>
                  <a:lnTo>
                    <a:pt x="50" y="187"/>
                  </a:lnTo>
                  <a:lnTo>
                    <a:pt x="50" y="185"/>
                  </a:lnTo>
                  <a:close/>
                  <a:moveTo>
                    <a:pt x="227" y="126"/>
                  </a:moveTo>
                  <a:lnTo>
                    <a:pt x="235" y="145"/>
                  </a:lnTo>
                  <a:lnTo>
                    <a:pt x="244" y="164"/>
                  </a:lnTo>
                  <a:lnTo>
                    <a:pt x="240" y="147"/>
                  </a:lnTo>
                  <a:lnTo>
                    <a:pt x="235" y="130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5" y="126"/>
                  </a:lnTo>
                  <a:lnTo>
                    <a:pt x="227" y="126"/>
                  </a:lnTo>
                  <a:close/>
                  <a:moveTo>
                    <a:pt x="195" y="229"/>
                  </a:moveTo>
                  <a:lnTo>
                    <a:pt x="162" y="238"/>
                  </a:lnTo>
                  <a:lnTo>
                    <a:pt x="181" y="238"/>
                  </a:lnTo>
                  <a:lnTo>
                    <a:pt x="198" y="234"/>
                  </a:lnTo>
                  <a:lnTo>
                    <a:pt x="198" y="232"/>
                  </a:lnTo>
                  <a:lnTo>
                    <a:pt x="200" y="229"/>
                  </a:lnTo>
                  <a:lnTo>
                    <a:pt x="196" y="229"/>
                  </a:lnTo>
                  <a:lnTo>
                    <a:pt x="195" y="229"/>
                  </a:lnTo>
                  <a:close/>
                  <a:moveTo>
                    <a:pt x="50" y="185"/>
                  </a:moveTo>
                  <a:lnTo>
                    <a:pt x="52" y="185"/>
                  </a:lnTo>
                  <a:lnTo>
                    <a:pt x="54" y="185"/>
                  </a:lnTo>
                  <a:lnTo>
                    <a:pt x="61" y="187"/>
                  </a:lnTo>
                  <a:lnTo>
                    <a:pt x="71" y="189"/>
                  </a:lnTo>
                  <a:lnTo>
                    <a:pt x="69" y="187"/>
                  </a:lnTo>
                  <a:lnTo>
                    <a:pt x="67" y="185"/>
                  </a:lnTo>
                  <a:lnTo>
                    <a:pt x="67" y="183"/>
                  </a:lnTo>
                  <a:lnTo>
                    <a:pt x="67" y="181"/>
                  </a:lnTo>
                  <a:lnTo>
                    <a:pt x="69" y="181"/>
                  </a:lnTo>
                  <a:lnTo>
                    <a:pt x="78" y="185"/>
                  </a:lnTo>
                  <a:lnTo>
                    <a:pt x="88" y="187"/>
                  </a:lnTo>
                  <a:lnTo>
                    <a:pt x="88" y="185"/>
                  </a:lnTo>
                  <a:lnTo>
                    <a:pt x="90" y="183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6" y="181"/>
                  </a:lnTo>
                  <a:lnTo>
                    <a:pt x="97" y="179"/>
                  </a:lnTo>
                  <a:lnTo>
                    <a:pt x="99" y="179"/>
                  </a:lnTo>
                  <a:lnTo>
                    <a:pt x="99" y="175"/>
                  </a:lnTo>
                  <a:lnTo>
                    <a:pt x="99" y="173"/>
                  </a:lnTo>
                  <a:lnTo>
                    <a:pt x="99" y="171"/>
                  </a:lnTo>
                  <a:lnTo>
                    <a:pt x="101" y="170"/>
                  </a:lnTo>
                  <a:lnTo>
                    <a:pt x="103" y="170"/>
                  </a:lnTo>
                  <a:lnTo>
                    <a:pt x="103" y="170"/>
                  </a:lnTo>
                  <a:lnTo>
                    <a:pt x="105" y="171"/>
                  </a:lnTo>
                  <a:lnTo>
                    <a:pt x="101" y="171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1" y="179"/>
                  </a:lnTo>
                  <a:lnTo>
                    <a:pt x="99" y="181"/>
                  </a:lnTo>
                  <a:lnTo>
                    <a:pt x="96" y="183"/>
                  </a:lnTo>
                  <a:lnTo>
                    <a:pt x="94" y="185"/>
                  </a:lnTo>
                  <a:lnTo>
                    <a:pt x="92" y="185"/>
                  </a:lnTo>
                  <a:lnTo>
                    <a:pt x="92" y="187"/>
                  </a:lnTo>
                  <a:lnTo>
                    <a:pt x="92" y="187"/>
                  </a:lnTo>
                  <a:lnTo>
                    <a:pt x="92" y="189"/>
                  </a:lnTo>
                  <a:lnTo>
                    <a:pt x="92" y="190"/>
                  </a:lnTo>
                  <a:lnTo>
                    <a:pt x="90" y="190"/>
                  </a:lnTo>
                  <a:lnTo>
                    <a:pt x="86" y="189"/>
                  </a:lnTo>
                  <a:lnTo>
                    <a:pt x="80" y="189"/>
                  </a:lnTo>
                  <a:lnTo>
                    <a:pt x="75" y="187"/>
                  </a:lnTo>
                  <a:lnTo>
                    <a:pt x="80" y="190"/>
                  </a:lnTo>
                  <a:lnTo>
                    <a:pt x="86" y="194"/>
                  </a:lnTo>
                  <a:lnTo>
                    <a:pt x="88" y="196"/>
                  </a:lnTo>
                  <a:lnTo>
                    <a:pt x="86" y="196"/>
                  </a:lnTo>
                  <a:lnTo>
                    <a:pt x="86" y="198"/>
                  </a:lnTo>
                  <a:lnTo>
                    <a:pt x="78" y="194"/>
                  </a:lnTo>
                  <a:lnTo>
                    <a:pt x="71" y="192"/>
                  </a:lnTo>
                  <a:lnTo>
                    <a:pt x="63" y="189"/>
                  </a:lnTo>
                  <a:lnTo>
                    <a:pt x="61" y="189"/>
                  </a:lnTo>
                  <a:lnTo>
                    <a:pt x="57" y="189"/>
                  </a:lnTo>
                  <a:lnTo>
                    <a:pt x="56" y="190"/>
                  </a:lnTo>
                  <a:lnTo>
                    <a:pt x="69" y="200"/>
                  </a:lnTo>
                  <a:lnTo>
                    <a:pt x="82" y="211"/>
                  </a:lnTo>
                  <a:lnTo>
                    <a:pt x="97" y="208"/>
                  </a:lnTo>
                  <a:lnTo>
                    <a:pt x="115" y="204"/>
                  </a:lnTo>
                  <a:lnTo>
                    <a:pt x="117" y="204"/>
                  </a:lnTo>
                  <a:lnTo>
                    <a:pt x="118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20" y="210"/>
                  </a:lnTo>
                  <a:lnTo>
                    <a:pt x="122" y="210"/>
                  </a:lnTo>
                  <a:lnTo>
                    <a:pt x="132" y="217"/>
                  </a:lnTo>
                  <a:lnTo>
                    <a:pt x="141" y="225"/>
                  </a:lnTo>
                  <a:lnTo>
                    <a:pt x="143" y="227"/>
                  </a:lnTo>
                  <a:lnTo>
                    <a:pt x="145" y="225"/>
                  </a:lnTo>
                  <a:lnTo>
                    <a:pt x="147" y="225"/>
                  </a:lnTo>
                  <a:lnTo>
                    <a:pt x="158" y="219"/>
                  </a:lnTo>
                  <a:lnTo>
                    <a:pt x="170" y="215"/>
                  </a:lnTo>
                  <a:lnTo>
                    <a:pt x="162" y="215"/>
                  </a:lnTo>
                  <a:lnTo>
                    <a:pt x="155" y="215"/>
                  </a:lnTo>
                  <a:lnTo>
                    <a:pt x="149" y="213"/>
                  </a:lnTo>
                  <a:lnTo>
                    <a:pt x="147" y="211"/>
                  </a:lnTo>
                  <a:lnTo>
                    <a:pt x="147" y="210"/>
                  </a:lnTo>
                  <a:lnTo>
                    <a:pt x="149" y="208"/>
                  </a:lnTo>
                  <a:lnTo>
                    <a:pt x="151" y="206"/>
                  </a:lnTo>
                  <a:lnTo>
                    <a:pt x="158" y="204"/>
                  </a:lnTo>
                  <a:lnTo>
                    <a:pt x="166" y="202"/>
                  </a:lnTo>
                  <a:lnTo>
                    <a:pt x="176" y="198"/>
                  </a:lnTo>
                  <a:lnTo>
                    <a:pt x="170" y="198"/>
                  </a:lnTo>
                  <a:lnTo>
                    <a:pt x="166" y="198"/>
                  </a:lnTo>
                  <a:lnTo>
                    <a:pt x="164" y="196"/>
                  </a:lnTo>
                  <a:lnTo>
                    <a:pt x="162" y="194"/>
                  </a:lnTo>
                  <a:lnTo>
                    <a:pt x="164" y="192"/>
                  </a:lnTo>
                  <a:lnTo>
                    <a:pt x="166" y="190"/>
                  </a:lnTo>
                  <a:lnTo>
                    <a:pt x="168" y="189"/>
                  </a:lnTo>
                  <a:lnTo>
                    <a:pt x="170" y="189"/>
                  </a:lnTo>
                  <a:lnTo>
                    <a:pt x="172" y="187"/>
                  </a:lnTo>
                  <a:lnTo>
                    <a:pt x="172" y="185"/>
                  </a:lnTo>
                  <a:lnTo>
                    <a:pt x="166" y="181"/>
                  </a:lnTo>
                  <a:lnTo>
                    <a:pt x="160" y="177"/>
                  </a:lnTo>
                  <a:lnTo>
                    <a:pt x="160" y="175"/>
                  </a:lnTo>
                  <a:lnTo>
                    <a:pt x="162" y="175"/>
                  </a:lnTo>
                  <a:lnTo>
                    <a:pt x="164" y="173"/>
                  </a:lnTo>
                  <a:lnTo>
                    <a:pt x="166" y="173"/>
                  </a:lnTo>
                  <a:lnTo>
                    <a:pt x="164" y="175"/>
                  </a:lnTo>
                  <a:lnTo>
                    <a:pt x="164" y="175"/>
                  </a:lnTo>
                  <a:lnTo>
                    <a:pt x="164" y="177"/>
                  </a:lnTo>
                  <a:lnTo>
                    <a:pt x="168" y="179"/>
                  </a:lnTo>
                  <a:lnTo>
                    <a:pt x="172" y="183"/>
                  </a:lnTo>
                  <a:lnTo>
                    <a:pt x="176" y="187"/>
                  </a:lnTo>
                  <a:lnTo>
                    <a:pt x="172" y="189"/>
                  </a:lnTo>
                  <a:lnTo>
                    <a:pt x="170" y="192"/>
                  </a:lnTo>
                  <a:lnTo>
                    <a:pt x="166" y="194"/>
                  </a:lnTo>
                  <a:lnTo>
                    <a:pt x="170" y="194"/>
                  </a:lnTo>
                  <a:lnTo>
                    <a:pt x="174" y="196"/>
                  </a:lnTo>
                  <a:lnTo>
                    <a:pt x="177" y="196"/>
                  </a:lnTo>
                  <a:lnTo>
                    <a:pt x="179" y="194"/>
                  </a:lnTo>
                  <a:lnTo>
                    <a:pt x="183" y="194"/>
                  </a:lnTo>
                  <a:lnTo>
                    <a:pt x="185" y="196"/>
                  </a:lnTo>
                  <a:lnTo>
                    <a:pt x="185" y="198"/>
                  </a:lnTo>
                  <a:lnTo>
                    <a:pt x="185" y="198"/>
                  </a:lnTo>
                  <a:lnTo>
                    <a:pt x="168" y="204"/>
                  </a:lnTo>
                  <a:lnTo>
                    <a:pt x="153" y="210"/>
                  </a:lnTo>
                  <a:lnTo>
                    <a:pt x="153" y="210"/>
                  </a:lnTo>
                  <a:lnTo>
                    <a:pt x="151" y="210"/>
                  </a:lnTo>
                  <a:lnTo>
                    <a:pt x="151" y="211"/>
                  </a:lnTo>
                  <a:lnTo>
                    <a:pt x="153" y="211"/>
                  </a:lnTo>
                  <a:lnTo>
                    <a:pt x="168" y="213"/>
                  </a:lnTo>
                  <a:lnTo>
                    <a:pt x="183" y="211"/>
                  </a:lnTo>
                  <a:lnTo>
                    <a:pt x="196" y="208"/>
                  </a:lnTo>
                  <a:lnTo>
                    <a:pt x="198" y="210"/>
                  </a:lnTo>
                  <a:lnTo>
                    <a:pt x="198" y="211"/>
                  </a:lnTo>
                  <a:lnTo>
                    <a:pt x="198" y="211"/>
                  </a:lnTo>
                  <a:lnTo>
                    <a:pt x="172" y="219"/>
                  </a:lnTo>
                  <a:lnTo>
                    <a:pt x="147" y="227"/>
                  </a:lnTo>
                  <a:lnTo>
                    <a:pt x="149" y="229"/>
                  </a:lnTo>
                  <a:lnTo>
                    <a:pt x="151" y="229"/>
                  </a:lnTo>
                  <a:lnTo>
                    <a:pt x="156" y="229"/>
                  </a:lnTo>
                  <a:lnTo>
                    <a:pt x="164" y="229"/>
                  </a:lnTo>
                  <a:lnTo>
                    <a:pt x="172" y="229"/>
                  </a:lnTo>
                  <a:lnTo>
                    <a:pt x="185" y="227"/>
                  </a:lnTo>
                  <a:lnTo>
                    <a:pt x="200" y="225"/>
                  </a:lnTo>
                  <a:lnTo>
                    <a:pt x="204" y="208"/>
                  </a:lnTo>
                  <a:lnTo>
                    <a:pt x="204" y="189"/>
                  </a:lnTo>
                  <a:lnTo>
                    <a:pt x="206" y="189"/>
                  </a:lnTo>
                  <a:lnTo>
                    <a:pt x="208" y="187"/>
                  </a:lnTo>
                  <a:lnTo>
                    <a:pt x="208" y="185"/>
                  </a:lnTo>
                  <a:lnTo>
                    <a:pt x="252" y="168"/>
                  </a:lnTo>
                  <a:lnTo>
                    <a:pt x="252" y="168"/>
                  </a:lnTo>
                  <a:lnTo>
                    <a:pt x="254" y="168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48" y="156"/>
                  </a:lnTo>
                  <a:lnTo>
                    <a:pt x="244" y="145"/>
                  </a:lnTo>
                  <a:lnTo>
                    <a:pt x="244" y="145"/>
                  </a:lnTo>
                  <a:lnTo>
                    <a:pt x="244" y="145"/>
                  </a:lnTo>
                  <a:lnTo>
                    <a:pt x="244" y="147"/>
                  </a:lnTo>
                  <a:lnTo>
                    <a:pt x="244" y="149"/>
                  </a:lnTo>
                  <a:lnTo>
                    <a:pt x="246" y="152"/>
                  </a:lnTo>
                  <a:lnTo>
                    <a:pt x="246" y="154"/>
                  </a:lnTo>
                  <a:lnTo>
                    <a:pt x="246" y="158"/>
                  </a:lnTo>
                  <a:lnTo>
                    <a:pt x="248" y="162"/>
                  </a:lnTo>
                  <a:lnTo>
                    <a:pt x="246" y="166"/>
                  </a:lnTo>
                  <a:lnTo>
                    <a:pt x="246" y="168"/>
                  </a:lnTo>
                  <a:lnTo>
                    <a:pt x="244" y="168"/>
                  </a:lnTo>
                  <a:lnTo>
                    <a:pt x="242" y="166"/>
                  </a:lnTo>
                  <a:lnTo>
                    <a:pt x="238" y="158"/>
                  </a:lnTo>
                  <a:lnTo>
                    <a:pt x="233" y="149"/>
                  </a:lnTo>
                  <a:lnTo>
                    <a:pt x="229" y="139"/>
                  </a:lnTo>
                  <a:lnTo>
                    <a:pt x="229" y="145"/>
                  </a:lnTo>
                  <a:lnTo>
                    <a:pt x="231" y="150"/>
                  </a:lnTo>
                  <a:lnTo>
                    <a:pt x="231" y="154"/>
                  </a:lnTo>
                  <a:lnTo>
                    <a:pt x="231" y="156"/>
                  </a:lnTo>
                  <a:lnTo>
                    <a:pt x="229" y="158"/>
                  </a:lnTo>
                  <a:lnTo>
                    <a:pt x="227" y="160"/>
                  </a:lnTo>
                  <a:lnTo>
                    <a:pt x="225" y="158"/>
                  </a:lnTo>
                  <a:lnTo>
                    <a:pt x="223" y="158"/>
                  </a:lnTo>
                  <a:lnTo>
                    <a:pt x="217" y="149"/>
                  </a:lnTo>
                  <a:lnTo>
                    <a:pt x="214" y="139"/>
                  </a:lnTo>
                  <a:lnTo>
                    <a:pt x="214" y="141"/>
                  </a:lnTo>
                  <a:lnTo>
                    <a:pt x="214" y="145"/>
                  </a:lnTo>
                  <a:lnTo>
                    <a:pt x="214" y="149"/>
                  </a:lnTo>
                  <a:lnTo>
                    <a:pt x="214" y="150"/>
                  </a:lnTo>
                  <a:lnTo>
                    <a:pt x="212" y="150"/>
                  </a:lnTo>
                  <a:lnTo>
                    <a:pt x="208" y="149"/>
                  </a:lnTo>
                  <a:lnTo>
                    <a:pt x="206" y="147"/>
                  </a:lnTo>
                  <a:lnTo>
                    <a:pt x="202" y="145"/>
                  </a:lnTo>
                  <a:lnTo>
                    <a:pt x="193" y="147"/>
                  </a:lnTo>
                  <a:lnTo>
                    <a:pt x="181" y="150"/>
                  </a:lnTo>
                  <a:lnTo>
                    <a:pt x="189" y="145"/>
                  </a:lnTo>
                  <a:lnTo>
                    <a:pt x="196" y="143"/>
                  </a:lnTo>
                  <a:lnTo>
                    <a:pt x="204" y="141"/>
                  </a:lnTo>
                  <a:lnTo>
                    <a:pt x="206" y="143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7"/>
                  </a:lnTo>
                  <a:lnTo>
                    <a:pt x="212" y="147"/>
                  </a:lnTo>
                  <a:lnTo>
                    <a:pt x="210" y="141"/>
                  </a:lnTo>
                  <a:lnTo>
                    <a:pt x="210" y="135"/>
                  </a:lnTo>
                  <a:lnTo>
                    <a:pt x="210" y="133"/>
                  </a:lnTo>
                  <a:lnTo>
                    <a:pt x="210" y="131"/>
                  </a:lnTo>
                  <a:lnTo>
                    <a:pt x="210" y="130"/>
                  </a:lnTo>
                  <a:lnTo>
                    <a:pt x="212" y="130"/>
                  </a:lnTo>
                  <a:lnTo>
                    <a:pt x="214" y="131"/>
                  </a:lnTo>
                  <a:lnTo>
                    <a:pt x="214" y="133"/>
                  </a:lnTo>
                  <a:lnTo>
                    <a:pt x="219" y="145"/>
                  </a:lnTo>
                  <a:lnTo>
                    <a:pt x="227" y="156"/>
                  </a:lnTo>
                  <a:lnTo>
                    <a:pt x="225" y="139"/>
                  </a:lnTo>
                  <a:lnTo>
                    <a:pt x="219" y="124"/>
                  </a:lnTo>
                  <a:lnTo>
                    <a:pt x="216" y="120"/>
                  </a:lnTo>
                  <a:lnTo>
                    <a:pt x="210" y="118"/>
                  </a:lnTo>
                  <a:lnTo>
                    <a:pt x="204" y="116"/>
                  </a:lnTo>
                  <a:lnTo>
                    <a:pt x="202" y="114"/>
                  </a:lnTo>
                  <a:lnTo>
                    <a:pt x="198" y="112"/>
                  </a:lnTo>
                  <a:lnTo>
                    <a:pt x="195" y="112"/>
                  </a:lnTo>
                  <a:lnTo>
                    <a:pt x="193" y="111"/>
                  </a:lnTo>
                  <a:lnTo>
                    <a:pt x="191" y="109"/>
                  </a:lnTo>
                  <a:lnTo>
                    <a:pt x="191" y="105"/>
                  </a:lnTo>
                  <a:lnTo>
                    <a:pt x="191" y="103"/>
                  </a:lnTo>
                  <a:lnTo>
                    <a:pt x="193" y="101"/>
                  </a:lnTo>
                  <a:lnTo>
                    <a:pt x="193" y="97"/>
                  </a:lnTo>
                  <a:lnTo>
                    <a:pt x="193" y="88"/>
                  </a:lnTo>
                  <a:lnTo>
                    <a:pt x="193" y="80"/>
                  </a:lnTo>
                  <a:lnTo>
                    <a:pt x="191" y="72"/>
                  </a:lnTo>
                  <a:lnTo>
                    <a:pt x="168" y="65"/>
                  </a:lnTo>
                  <a:lnTo>
                    <a:pt x="179" y="71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0"/>
                  </a:lnTo>
                  <a:lnTo>
                    <a:pt x="174" y="76"/>
                  </a:lnTo>
                  <a:lnTo>
                    <a:pt x="160" y="72"/>
                  </a:lnTo>
                  <a:lnTo>
                    <a:pt x="168" y="76"/>
                  </a:lnTo>
                  <a:lnTo>
                    <a:pt x="176" y="84"/>
                  </a:lnTo>
                  <a:lnTo>
                    <a:pt x="176" y="84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4" y="88"/>
                  </a:lnTo>
                  <a:lnTo>
                    <a:pt x="170" y="88"/>
                  </a:lnTo>
                  <a:lnTo>
                    <a:pt x="166" y="88"/>
                  </a:lnTo>
                  <a:lnTo>
                    <a:pt x="168" y="90"/>
                  </a:lnTo>
                  <a:lnTo>
                    <a:pt x="168" y="91"/>
                  </a:lnTo>
                  <a:lnTo>
                    <a:pt x="168" y="93"/>
                  </a:lnTo>
                  <a:lnTo>
                    <a:pt x="168" y="93"/>
                  </a:lnTo>
                  <a:lnTo>
                    <a:pt x="166" y="95"/>
                  </a:lnTo>
                  <a:lnTo>
                    <a:pt x="164" y="97"/>
                  </a:lnTo>
                  <a:lnTo>
                    <a:pt x="164" y="99"/>
                  </a:lnTo>
                  <a:lnTo>
                    <a:pt x="164" y="101"/>
                  </a:lnTo>
                  <a:lnTo>
                    <a:pt x="164" y="103"/>
                  </a:lnTo>
                  <a:lnTo>
                    <a:pt x="162" y="103"/>
                  </a:lnTo>
                  <a:lnTo>
                    <a:pt x="162" y="103"/>
                  </a:lnTo>
                  <a:lnTo>
                    <a:pt x="160" y="101"/>
                  </a:lnTo>
                  <a:lnTo>
                    <a:pt x="160" y="99"/>
                  </a:lnTo>
                  <a:lnTo>
                    <a:pt x="160" y="97"/>
                  </a:lnTo>
                  <a:lnTo>
                    <a:pt x="162" y="95"/>
                  </a:lnTo>
                  <a:lnTo>
                    <a:pt x="164" y="93"/>
                  </a:lnTo>
                  <a:lnTo>
                    <a:pt x="166" y="93"/>
                  </a:lnTo>
                  <a:lnTo>
                    <a:pt x="166" y="91"/>
                  </a:lnTo>
                  <a:lnTo>
                    <a:pt x="160" y="88"/>
                  </a:lnTo>
                  <a:lnTo>
                    <a:pt x="155" y="84"/>
                  </a:lnTo>
                  <a:lnTo>
                    <a:pt x="153" y="84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60" y="82"/>
                  </a:lnTo>
                  <a:lnTo>
                    <a:pt x="166" y="84"/>
                  </a:lnTo>
                  <a:lnTo>
                    <a:pt x="174" y="86"/>
                  </a:lnTo>
                  <a:lnTo>
                    <a:pt x="172" y="82"/>
                  </a:lnTo>
                  <a:lnTo>
                    <a:pt x="170" y="80"/>
                  </a:lnTo>
                  <a:lnTo>
                    <a:pt x="160" y="76"/>
                  </a:lnTo>
                  <a:lnTo>
                    <a:pt x="153" y="72"/>
                  </a:lnTo>
                  <a:lnTo>
                    <a:pt x="151" y="72"/>
                  </a:lnTo>
                  <a:lnTo>
                    <a:pt x="149" y="72"/>
                  </a:lnTo>
                  <a:lnTo>
                    <a:pt x="147" y="74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45" y="74"/>
                  </a:lnTo>
                  <a:lnTo>
                    <a:pt x="145" y="78"/>
                  </a:lnTo>
                  <a:lnTo>
                    <a:pt x="143" y="80"/>
                  </a:lnTo>
                  <a:lnTo>
                    <a:pt x="139" y="82"/>
                  </a:lnTo>
                  <a:lnTo>
                    <a:pt x="137" y="86"/>
                  </a:lnTo>
                  <a:lnTo>
                    <a:pt x="136" y="86"/>
                  </a:lnTo>
                  <a:lnTo>
                    <a:pt x="136" y="88"/>
                  </a:lnTo>
                  <a:lnTo>
                    <a:pt x="136" y="88"/>
                  </a:lnTo>
                  <a:lnTo>
                    <a:pt x="136" y="90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4" y="90"/>
                  </a:lnTo>
                  <a:lnTo>
                    <a:pt x="130" y="95"/>
                  </a:lnTo>
                  <a:lnTo>
                    <a:pt x="124" y="99"/>
                  </a:lnTo>
                  <a:lnTo>
                    <a:pt x="118" y="103"/>
                  </a:lnTo>
                  <a:lnTo>
                    <a:pt x="118" y="103"/>
                  </a:lnTo>
                  <a:lnTo>
                    <a:pt x="117" y="103"/>
                  </a:lnTo>
                  <a:lnTo>
                    <a:pt x="80" y="88"/>
                  </a:lnTo>
                  <a:lnTo>
                    <a:pt x="77" y="90"/>
                  </a:lnTo>
                  <a:lnTo>
                    <a:pt x="71" y="93"/>
                  </a:lnTo>
                  <a:lnTo>
                    <a:pt x="77" y="93"/>
                  </a:lnTo>
                  <a:lnTo>
                    <a:pt x="80" y="91"/>
                  </a:lnTo>
                  <a:lnTo>
                    <a:pt x="82" y="93"/>
                  </a:lnTo>
                  <a:lnTo>
                    <a:pt x="80" y="97"/>
                  </a:lnTo>
                  <a:lnTo>
                    <a:pt x="77" y="101"/>
                  </a:lnTo>
                  <a:lnTo>
                    <a:pt x="75" y="103"/>
                  </a:lnTo>
                  <a:lnTo>
                    <a:pt x="78" y="103"/>
                  </a:lnTo>
                  <a:lnTo>
                    <a:pt x="82" y="101"/>
                  </a:lnTo>
                  <a:lnTo>
                    <a:pt x="88" y="103"/>
                  </a:lnTo>
                  <a:lnTo>
                    <a:pt x="86" y="105"/>
                  </a:lnTo>
                  <a:lnTo>
                    <a:pt x="84" y="107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7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11"/>
                  </a:lnTo>
                  <a:lnTo>
                    <a:pt x="94" y="112"/>
                  </a:lnTo>
                  <a:lnTo>
                    <a:pt x="94" y="114"/>
                  </a:lnTo>
                  <a:lnTo>
                    <a:pt x="94" y="116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1"/>
                  </a:lnTo>
                  <a:lnTo>
                    <a:pt x="84" y="111"/>
                  </a:lnTo>
                  <a:lnTo>
                    <a:pt x="80" y="112"/>
                  </a:lnTo>
                  <a:lnTo>
                    <a:pt x="78" y="111"/>
                  </a:lnTo>
                  <a:lnTo>
                    <a:pt x="78" y="111"/>
                  </a:lnTo>
                  <a:lnTo>
                    <a:pt x="78" y="109"/>
                  </a:lnTo>
                  <a:lnTo>
                    <a:pt x="80" y="107"/>
                  </a:lnTo>
                  <a:lnTo>
                    <a:pt x="82" y="105"/>
                  </a:lnTo>
                  <a:lnTo>
                    <a:pt x="75" y="107"/>
                  </a:lnTo>
                  <a:lnTo>
                    <a:pt x="69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lnTo>
                    <a:pt x="65" y="109"/>
                  </a:lnTo>
                  <a:lnTo>
                    <a:pt x="67" y="105"/>
                  </a:lnTo>
                  <a:lnTo>
                    <a:pt x="71" y="101"/>
                  </a:lnTo>
                  <a:lnTo>
                    <a:pt x="75" y="99"/>
                  </a:lnTo>
                  <a:lnTo>
                    <a:pt x="78" y="95"/>
                  </a:lnTo>
                  <a:lnTo>
                    <a:pt x="67" y="97"/>
                  </a:lnTo>
                  <a:lnTo>
                    <a:pt x="59" y="101"/>
                  </a:lnTo>
                  <a:lnTo>
                    <a:pt x="50" y="107"/>
                  </a:lnTo>
                  <a:lnTo>
                    <a:pt x="61" y="124"/>
                  </a:lnTo>
                  <a:lnTo>
                    <a:pt x="65" y="131"/>
                  </a:lnTo>
                  <a:lnTo>
                    <a:pt x="69" y="139"/>
                  </a:lnTo>
                  <a:lnTo>
                    <a:pt x="73" y="147"/>
                  </a:lnTo>
                  <a:lnTo>
                    <a:pt x="75" y="147"/>
                  </a:lnTo>
                  <a:lnTo>
                    <a:pt x="77" y="147"/>
                  </a:lnTo>
                  <a:lnTo>
                    <a:pt x="77" y="149"/>
                  </a:lnTo>
                  <a:lnTo>
                    <a:pt x="75" y="149"/>
                  </a:lnTo>
                  <a:lnTo>
                    <a:pt x="73" y="150"/>
                  </a:lnTo>
                  <a:lnTo>
                    <a:pt x="73" y="152"/>
                  </a:lnTo>
                  <a:lnTo>
                    <a:pt x="73" y="156"/>
                  </a:lnTo>
                  <a:lnTo>
                    <a:pt x="73" y="158"/>
                  </a:lnTo>
                  <a:lnTo>
                    <a:pt x="69" y="164"/>
                  </a:lnTo>
                  <a:lnTo>
                    <a:pt x="65" y="166"/>
                  </a:lnTo>
                  <a:lnTo>
                    <a:pt x="59" y="170"/>
                  </a:lnTo>
                  <a:lnTo>
                    <a:pt x="56" y="175"/>
                  </a:lnTo>
                  <a:lnTo>
                    <a:pt x="54" y="181"/>
                  </a:lnTo>
                  <a:lnTo>
                    <a:pt x="50" y="185"/>
                  </a:lnTo>
                  <a:close/>
                  <a:moveTo>
                    <a:pt x="195" y="0"/>
                  </a:moveTo>
                  <a:lnTo>
                    <a:pt x="195" y="0"/>
                  </a:lnTo>
                  <a:lnTo>
                    <a:pt x="196" y="2"/>
                  </a:lnTo>
                  <a:lnTo>
                    <a:pt x="198" y="4"/>
                  </a:lnTo>
                  <a:lnTo>
                    <a:pt x="198" y="6"/>
                  </a:lnTo>
                  <a:lnTo>
                    <a:pt x="196" y="10"/>
                  </a:lnTo>
                  <a:lnTo>
                    <a:pt x="200" y="10"/>
                  </a:lnTo>
                  <a:lnTo>
                    <a:pt x="202" y="10"/>
                  </a:lnTo>
                  <a:lnTo>
                    <a:pt x="204" y="12"/>
                  </a:lnTo>
                  <a:lnTo>
                    <a:pt x="202" y="13"/>
                  </a:lnTo>
                  <a:lnTo>
                    <a:pt x="202" y="15"/>
                  </a:lnTo>
                  <a:lnTo>
                    <a:pt x="200" y="15"/>
                  </a:lnTo>
                  <a:lnTo>
                    <a:pt x="200" y="32"/>
                  </a:lnTo>
                  <a:lnTo>
                    <a:pt x="200" y="48"/>
                  </a:lnTo>
                  <a:lnTo>
                    <a:pt x="204" y="88"/>
                  </a:lnTo>
                  <a:lnTo>
                    <a:pt x="206" y="91"/>
                  </a:lnTo>
                  <a:lnTo>
                    <a:pt x="206" y="97"/>
                  </a:lnTo>
                  <a:lnTo>
                    <a:pt x="206" y="103"/>
                  </a:lnTo>
                  <a:lnTo>
                    <a:pt x="248" y="120"/>
                  </a:lnTo>
                  <a:lnTo>
                    <a:pt x="305" y="149"/>
                  </a:lnTo>
                  <a:lnTo>
                    <a:pt x="320" y="145"/>
                  </a:lnTo>
                  <a:lnTo>
                    <a:pt x="335" y="139"/>
                  </a:lnTo>
                  <a:lnTo>
                    <a:pt x="337" y="139"/>
                  </a:lnTo>
                  <a:lnTo>
                    <a:pt x="339" y="141"/>
                  </a:lnTo>
                  <a:lnTo>
                    <a:pt x="339" y="143"/>
                  </a:lnTo>
                  <a:lnTo>
                    <a:pt x="337" y="145"/>
                  </a:lnTo>
                  <a:lnTo>
                    <a:pt x="337" y="147"/>
                  </a:lnTo>
                  <a:lnTo>
                    <a:pt x="335" y="147"/>
                  </a:lnTo>
                  <a:lnTo>
                    <a:pt x="328" y="150"/>
                  </a:lnTo>
                  <a:lnTo>
                    <a:pt x="322" y="152"/>
                  </a:lnTo>
                  <a:lnTo>
                    <a:pt x="315" y="154"/>
                  </a:lnTo>
                  <a:lnTo>
                    <a:pt x="315" y="154"/>
                  </a:lnTo>
                  <a:lnTo>
                    <a:pt x="315" y="154"/>
                  </a:lnTo>
                  <a:lnTo>
                    <a:pt x="316" y="156"/>
                  </a:lnTo>
                  <a:lnTo>
                    <a:pt x="318" y="156"/>
                  </a:lnTo>
                  <a:lnTo>
                    <a:pt x="320" y="158"/>
                  </a:lnTo>
                  <a:lnTo>
                    <a:pt x="324" y="160"/>
                  </a:lnTo>
                  <a:lnTo>
                    <a:pt x="326" y="162"/>
                  </a:lnTo>
                  <a:lnTo>
                    <a:pt x="326" y="164"/>
                  </a:lnTo>
                  <a:lnTo>
                    <a:pt x="326" y="166"/>
                  </a:lnTo>
                  <a:lnTo>
                    <a:pt x="324" y="168"/>
                  </a:lnTo>
                  <a:lnTo>
                    <a:pt x="318" y="166"/>
                  </a:lnTo>
                  <a:lnTo>
                    <a:pt x="313" y="164"/>
                  </a:lnTo>
                  <a:lnTo>
                    <a:pt x="309" y="160"/>
                  </a:lnTo>
                  <a:lnTo>
                    <a:pt x="301" y="160"/>
                  </a:lnTo>
                  <a:lnTo>
                    <a:pt x="294" y="162"/>
                  </a:lnTo>
                  <a:lnTo>
                    <a:pt x="286" y="166"/>
                  </a:lnTo>
                  <a:lnTo>
                    <a:pt x="278" y="168"/>
                  </a:lnTo>
                  <a:lnTo>
                    <a:pt x="217" y="190"/>
                  </a:lnTo>
                  <a:lnTo>
                    <a:pt x="216" y="194"/>
                  </a:lnTo>
                  <a:lnTo>
                    <a:pt x="216" y="198"/>
                  </a:lnTo>
                  <a:lnTo>
                    <a:pt x="216" y="202"/>
                  </a:lnTo>
                  <a:lnTo>
                    <a:pt x="216" y="208"/>
                  </a:lnTo>
                  <a:lnTo>
                    <a:pt x="210" y="257"/>
                  </a:lnTo>
                  <a:lnTo>
                    <a:pt x="212" y="257"/>
                  </a:lnTo>
                  <a:lnTo>
                    <a:pt x="212" y="257"/>
                  </a:lnTo>
                  <a:lnTo>
                    <a:pt x="214" y="257"/>
                  </a:lnTo>
                  <a:lnTo>
                    <a:pt x="212" y="259"/>
                  </a:lnTo>
                  <a:lnTo>
                    <a:pt x="210" y="261"/>
                  </a:lnTo>
                  <a:lnTo>
                    <a:pt x="210" y="267"/>
                  </a:lnTo>
                  <a:lnTo>
                    <a:pt x="210" y="272"/>
                  </a:lnTo>
                  <a:lnTo>
                    <a:pt x="210" y="278"/>
                  </a:lnTo>
                  <a:lnTo>
                    <a:pt x="214" y="291"/>
                  </a:lnTo>
                  <a:lnTo>
                    <a:pt x="212" y="293"/>
                  </a:lnTo>
                  <a:lnTo>
                    <a:pt x="212" y="295"/>
                  </a:lnTo>
                  <a:lnTo>
                    <a:pt x="210" y="297"/>
                  </a:lnTo>
                  <a:lnTo>
                    <a:pt x="208" y="297"/>
                  </a:lnTo>
                  <a:lnTo>
                    <a:pt x="166" y="267"/>
                  </a:lnTo>
                  <a:lnTo>
                    <a:pt x="128" y="234"/>
                  </a:lnTo>
                  <a:lnTo>
                    <a:pt x="105" y="217"/>
                  </a:lnTo>
                  <a:lnTo>
                    <a:pt x="57" y="227"/>
                  </a:lnTo>
                  <a:lnTo>
                    <a:pt x="10" y="238"/>
                  </a:lnTo>
                  <a:lnTo>
                    <a:pt x="8" y="238"/>
                  </a:lnTo>
                  <a:lnTo>
                    <a:pt x="6" y="238"/>
                  </a:lnTo>
                  <a:lnTo>
                    <a:pt x="4" y="238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0" y="232"/>
                  </a:lnTo>
                  <a:lnTo>
                    <a:pt x="0" y="230"/>
                  </a:lnTo>
                  <a:lnTo>
                    <a:pt x="2" y="229"/>
                  </a:lnTo>
                  <a:lnTo>
                    <a:pt x="8" y="223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6" y="215"/>
                  </a:lnTo>
                  <a:lnTo>
                    <a:pt x="17" y="215"/>
                  </a:lnTo>
                  <a:lnTo>
                    <a:pt x="27" y="202"/>
                  </a:lnTo>
                  <a:lnTo>
                    <a:pt x="37" y="189"/>
                  </a:lnTo>
                  <a:lnTo>
                    <a:pt x="44" y="173"/>
                  </a:lnTo>
                  <a:lnTo>
                    <a:pt x="50" y="166"/>
                  </a:lnTo>
                  <a:lnTo>
                    <a:pt x="56" y="158"/>
                  </a:lnTo>
                  <a:lnTo>
                    <a:pt x="63" y="149"/>
                  </a:lnTo>
                  <a:lnTo>
                    <a:pt x="59" y="145"/>
                  </a:lnTo>
                  <a:lnTo>
                    <a:pt x="57" y="141"/>
                  </a:lnTo>
                  <a:lnTo>
                    <a:pt x="56" y="137"/>
                  </a:lnTo>
                  <a:lnTo>
                    <a:pt x="56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2" y="133"/>
                  </a:lnTo>
                  <a:lnTo>
                    <a:pt x="46" y="122"/>
                  </a:lnTo>
                  <a:lnTo>
                    <a:pt x="40" y="114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3" y="99"/>
                  </a:lnTo>
                  <a:lnTo>
                    <a:pt x="35" y="103"/>
                  </a:lnTo>
                  <a:lnTo>
                    <a:pt x="37" y="105"/>
                  </a:lnTo>
                  <a:lnTo>
                    <a:pt x="16" y="67"/>
                  </a:lnTo>
                  <a:lnTo>
                    <a:pt x="14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1"/>
                  </a:lnTo>
                  <a:lnTo>
                    <a:pt x="10" y="57"/>
                  </a:lnTo>
                  <a:lnTo>
                    <a:pt x="10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4" y="55"/>
                  </a:lnTo>
                  <a:lnTo>
                    <a:pt x="14" y="53"/>
                  </a:lnTo>
                  <a:lnTo>
                    <a:pt x="14" y="51"/>
                  </a:lnTo>
                  <a:lnTo>
                    <a:pt x="14" y="50"/>
                  </a:lnTo>
                  <a:lnTo>
                    <a:pt x="14" y="51"/>
                  </a:lnTo>
                  <a:lnTo>
                    <a:pt x="12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8" y="51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0" y="48"/>
                  </a:lnTo>
                  <a:lnTo>
                    <a:pt x="8" y="48"/>
                  </a:lnTo>
                  <a:lnTo>
                    <a:pt x="8" y="46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13" y="82"/>
                  </a:lnTo>
                  <a:lnTo>
                    <a:pt x="149" y="46"/>
                  </a:lnTo>
                  <a:lnTo>
                    <a:pt x="189" y="12"/>
                  </a:lnTo>
                  <a:lnTo>
                    <a:pt x="189" y="12"/>
                  </a:lnTo>
                  <a:lnTo>
                    <a:pt x="191" y="10"/>
                  </a:lnTo>
                  <a:lnTo>
                    <a:pt x="191" y="6"/>
                  </a:lnTo>
                  <a:lnTo>
                    <a:pt x="191" y="2"/>
                  </a:lnTo>
                  <a:lnTo>
                    <a:pt x="193" y="2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solidFill>
                <a:schemeClr val="accent1">
                  <a:lumMod val="50000"/>
                </a:schemeClr>
              </a:solidFill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10311" y="4828"/>
              <a:ext cx="1131" cy="991"/>
            </a:xfrm>
            <a:custGeom>
              <a:avLst/>
              <a:gdLst>
                <a:gd name="T0" fmla="*/ 185 w 339"/>
                <a:gd name="T1" fmla="*/ 36 h 297"/>
                <a:gd name="T2" fmla="*/ 183 w 339"/>
                <a:gd name="T3" fmla="*/ 63 h 297"/>
                <a:gd name="T4" fmla="*/ 73 w 339"/>
                <a:gd name="T5" fmla="*/ 86 h 297"/>
                <a:gd name="T6" fmla="*/ 166 w 339"/>
                <a:gd name="T7" fmla="*/ 244 h 297"/>
                <a:gd name="T8" fmla="*/ 176 w 339"/>
                <a:gd name="T9" fmla="*/ 44 h 297"/>
                <a:gd name="T10" fmla="*/ 267 w 339"/>
                <a:gd name="T11" fmla="*/ 147 h 297"/>
                <a:gd name="T12" fmla="*/ 256 w 339"/>
                <a:gd name="T13" fmla="*/ 152 h 297"/>
                <a:gd name="T14" fmla="*/ 40 w 339"/>
                <a:gd name="T15" fmla="*/ 219 h 297"/>
                <a:gd name="T16" fmla="*/ 172 w 339"/>
                <a:gd name="T17" fmla="*/ 61 h 297"/>
                <a:gd name="T18" fmla="*/ 256 w 339"/>
                <a:gd name="T19" fmla="*/ 143 h 297"/>
                <a:gd name="T20" fmla="*/ 160 w 339"/>
                <a:gd name="T21" fmla="*/ 234 h 297"/>
                <a:gd name="T22" fmla="*/ 168 w 339"/>
                <a:gd name="T23" fmla="*/ 51 h 297"/>
                <a:gd name="T24" fmla="*/ 59 w 339"/>
                <a:gd name="T25" fmla="*/ 215 h 297"/>
                <a:gd name="T26" fmla="*/ 179 w 339"/>
                <a:gd name="T27" fmla="*/ 74 h 297"/>
                <a:gd name="T28" fmla="*/ 254 w 339"/>
                <a:gd name="T29" fmla="*/ 158 h 297"/>
                <a:gd name="T30" fmla="*/ 67 w 339"/>
                <a:gd name="T31" fmla="*/ 213 h 297"/>
                <a:gd name="T32" fmla="*/ 40 w 339"/>
                <a:gd name="T33" fmla="*/ 90 h 297"/>
                <a:gd name="T34" fmla="*/ 193 w 339"/>
                <a:gd name="T35" fmla="*/ 248 h 297"/>
                <a:gd name="T36" fmla="*/ 42 w 339"/>
                <a:gd name="T37" fmla="*/ 196 h 297"/>
                <a:gd name="T38" fmla="*/ 227 w 339"/>
                <a:gd name="T39" fmla="*/ 126 h 297"/>
                <a:gd name="T40" fmla="*/ 198 w 339"/>
                <a:gd name="T41" fmla="*/ 234 h 297"/>
                <a:gd name="T42" fmla="*/ 67 w 339"/>
                <a:gd name="T43" fmla="*/ 181 h 297"/>
                <a:gd name="T44" fmla="*/ 99 w 339"/>
                <a:gd name="T45" fmla="*/ 171 h 297"/>
                <a:gd name="T46" fmla="*/ 92 w 339"/>
                <a:gd name="T47" fmla="*/ 187 h 297"/>
                <a:gd name="T48" fmla="*/ 78 w 339"/>
                <a:gd name="T49" fmla="*/ 194 h 297"/>
                <a:gd name="T50" fmla="*/ 118 w 339"/>
                <a:gd name="T51" fmla="*/ 208 h 297"/>
                <a:gd name="T52" fmla="*/ 147 w 339"/>
                <a:gd name="T53" fmla="*/ 211 h 297"/>
                <a:gd name="T54" fmla="*/ 168 w 339"/>
                <a:gd name="T55" fmla="*/ 189 h 297"/>
                <a:gd name="T56" fmla="*/ 168 w 339"/>
                <a:gd name="T57" fmla="*/ 179 h 297"/>
                <a:gd name="T58" fmla="*/ 185 w 339"/>
                <a:gd name="T59" fmla="*/ 198 h 297"/>
                <a:gd name="T60" fmla="*/ 172 w 339"/>
                <a:gd name="T61" fmla="*/ 219 h 297"/>
                <a:gd name="T62" fmla="*/ 208 w 339"/>
                <a:gd name="T63" fmla="*/ 185 h 297"/>
                <a:gd name="T64" fmla="*/ 246 w 339"/>
                <a:gd name="T65" fmla="*/ 154 h 297"/>
                <a:gd name="T66" fmla="*/ 231 w 339"/>
                <a:gd name="T67" fmla="*/ 156 h 297"/>
                <a:gd name="T68" fmla="*/ 206 w 339"/>
                <a:gd name="T69" fmla="*/ 147 h 297"/>
                <a:gd name="T70" fmla="*/ 210 w 339"/>
                <a:gd name="T71" fmla="*/ 135 h 297"/>
                <a:gd name="T72" fmla="*/ 204 w 339"/>
                <a:gd name="T73" fmla="*/ 116 h 297"/>
                <a:gd name="T74" fmla="*/ 168 w 339"/>
                <a:gd name="T75" fmla="*/ 65 h 297"/>
                <a:gd name="T76" fmla="*/ 174 w 339"/>
                <a:gd name="T77" fmla="*/ 88 h 297"/>
                <a:gd name="T78" fmla="*/ 162 w 339"/>
                <a:gd name="T79" fmla="*/ 103 h 297"/>
                <a:gd name="T80" fmla="*/ 160 w 339"/>
                <a:gd name="T81" fmla="*/ 82 h 297"/>
                <a:gd name="T82" fmla="*/ 145 w 339"/>
                <a:gd name="T83" fmla="*/ 78 h 297"/>
                <a:gd name="T84" fmla="*/ 124 w 339"/>
                <a:gd name="T85" fmla="*/ 99 h 297"/>
                <a:gd name="T86" fmla="*/ 78 w 339"/>
                <a:gd name="T87" fmla="*/ 103 h 297"/>
                <a:gd name="T88" fmla="*/ 94 w 339"/>
                <a:gd name="T89" fmla="*/ 116 h 297"/>
                <a:gd name="T90" fmla="*/ 67 w 339"/>
                <a:gd name="T91" fmla="*/ 109 h 297"/>
                <a:gd name="T92" fmla="*/ 69 w 339"/>
                <a:gd name="T93" fmla="*/ 139 h 297"/>
                <a:gd name="T94" fmla="*/ 56 w 339"/>
                <a:gd name="T95" fmla="*/ 175 h 297"/>
                <a:gd name="T96" fmla="*/ 202 w 339"/>
                <a:gd name="T97" fmla="*/ 15 h 297"/>
                <a:gd name="T98" fmla="*/ 339 w 339"/>
                <a:gd name="T99" fmla="*/ 141 h 297"/>
                <a:gd name="T100" fmla="*/ 324 w 339"/>
                <a:gd name="T101" fmla="*/ 160 h 297"/>
                <a:gd name="T102" fmla="*/ 216 w 339"/>
                <a:gd name="T103" fmla="*/ 194 h 297"/>
                <a:gd name="T104" fmla="*/ 214 w 339"/>
                <a:gd name="T105" fmla="*/ 291 h 297"/>
                <a:gd name="T106" fmla="*/ 2 w 339"/>
                <a:gd name="T107" fmla="*/ 238 h 297"/>
                <a:gd name="T108" fmla="*/ 44 w 339"/>
                <a:gd name="T109" fmla="*/ 173 h 297"/>
                <a:gd name="T110" fmla="*/ 54 w 339"/>
                <a:gd name="T111" fmla="*/ 133 h 297"/>
                <a:gd name="T112" fmla="*/ 14 w 339"/>
                <a:gd name="T113" fmla="*/ 65 h 297"/>
                <a:gd name="T114" fmla="*/ 12 w 339"/>
                <a:gd name="T115" fmla="*/ 51 h 297"/>
                <a:gd name="T116" fmla="*/ 6 w 339"/>
                <a:gd name="T117" fmla="*/ 4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9" h="297">
                  <a:moveTo>
                    <a:pt x="29" y="217"/>
                  </a:moveTo>
                  <a:lnTo>
                    <a:pt x="29" y="219"/>
                  </a:lnTo>
                  <a:lnTo>
                    <a:pt x="33" y="219"/>
                  </a:lnTo>
                  <a:lnTo>
                    <a:pt x="31" y="217"/>
                  </a:lnTo>
                  <a:lnTo>
                    <a:pt x="31" y="217"/>
                  </a:lnTo>
                  <a:lnTo>
                    <a:pt x="29" y="217"/>
                  </a:lnTo>
                  <a:close/>
                  <a:moveTo>
                    <a:pt x="185" y="36"/>
                  </a:moveTo>
                  <a:lnTo>
                    <a:pt x="183" y="36"/>
                  </a:lnTo>
                  <a:lnTo>
                    <a:pt x="183" y="36"/>
                  </a:lnTo>
                  <a:lnTo>
                    <a:pt x="187" y="38"/>
                  </a:lnTo>
                  <a:lnTo>
                    <a:pt x="187" y="36"/>
                  </a:lnTo>
                  <a:lnTo>
                    <a:pt x="187" y="36"/>
                  </a:lnTo>
                  <a:lnTo>
                    <a:pt x="185" y="36"/>
                  </a:lnTo>
                  <a:close/>
                  <a:moveTo>
                    <a:pt x="267" y="160"/>
                  </a:moveTo>
                  <a:lnTo>
                    <a:pt x="267" y="160"/>
                  </a:lnTo>
                  <a:lnTo>
                    <a:pt x="267" y="160"/>
                  </a:lnTo>
                  <a:lnTo>
                    <a:pt x="267" y="160"/>
                  </a:lnTo>
                  <a:lnTo>
                    <a:pt x="269" y="162"/>
                  </a:lnTo>
                  <a:lnTo>
                    <a:pt x="269" y="162"/>
                  </a:lnTo>
                  <a:lnTo>
                    <a:pt x="269" y="162"/>
                  </a:lnTo>
                  <a:lnTo>
                    <a:pt x="269" y="160"/>
                  </a:lnTo>
                  <a:lnTo>
                    <a:pt x="269" y="158"/>
                  </a:lnTo>
                  <a:lnTo>
                    <a:pt x="269" y="158"/>
                  </a:lnTo>
                  <a:lnTo>
                    <a:pt x="267" y="158"/>
                  </a:lnTo>
                  <a:lnTo>
                    <a:pt x="267" y="160"/>
                  </a:lnTo>
                  <a:close/>
                  <a:moveTo>
                    <a:pt x="183" y="63"/>
                  </a:moveTo>
                  <a:lnTo>
                    <a:pt x="185" y="63"/>
                  </a:lnTo>
                  <a:lnTo>
                    <a:pt x="187" y="65"/>
                  </a:lnTo>
                  <a:lnTo>
                    <a:pt x="189" y="65"/>
                  </a:lnTo>
                  <a:lnTo>
                    <a:pt x="189" y="65"/>
                  </a:lnTo>
                  <a:lnTo>
                    <a:pt x="187" y="63"/>
                  </a:lnTo>
                  <a:lnTo>
                    <a:pt x="185" y="63"/>
                  </a:lnTo>
                  <a:lnTo>
                    <a:pt x="183" y="63"/>
                  </a:lnTo>
                  <a:close/>
                  <a:moveTo>
                    <a:pt x="71" y="86"/>
                  </a:moveTo>
                  <a:lnTo>
                    <a:pt x="75" y="88"/>
                  </a:lnTo>
                  <a:lnTo>
                    <a:pt x="75" y="88"/>
                  </a:lnTo>
                  <a:lnTo>
                    <a:pt x="77" y="86"/>
                  </a:lnTo>
                  <a:lnTo>
                    <a:pt x="75" y="86"/>
                  </a:lnTo>
                  <a:lnTo>
                    <a:pt x="73" y="86"/>
                  </a:lnTo>
                  <a:lnTo>
                    <a:pt x="71" y="86"/>
                  </a:lnTo>
                  <a:close/>
                  <a:moveTo>
                    <a:pt x="40" y="202"/>
                  </a:moveTo>
                  <a:lnTo>
                    <a:pt x="42" y="204"/>
                  </a:lnTo>
                  <a:lnTo>
                    <a:pt x="44" y="204"/>
                  </a:lnTo>
                  <a:lnTo>
                    <a:pt x="46" y="204"/>
                  </a:lnTo>
                  <a:lnTo>
                    <a:pt x="40" y="202"/>
                  </a:lnTo>
                  <a:lnTo>
                    <a:pt x="40" y="202"/>
                  </a:lnTo>
                  <a:lnTo>
                    <a:pt x="40" y="202"/>
                  </a:lnTo>
                  <a:lnTo>
                    <a:pt x="40" y="202"/>
                  </a:lnTo>
                  <a:close/>
                  <a:moveTo>
                    <a:pt x="162" y="242"/>
                  </a:moveTo>
                  <a:lnTo>
                    <a:pt x="164" y="242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6" y="242"/>
                  </a:lnTo>
                  <a:lnTo>
                    <a:pt x="162" y="242"/>
                  </a:lnTo>
                  <a:close/>
                  <a:moveTo>
                    <a:pt x="179" y="46"/>
                  </a:moveTo>
                  <a:lnTo>
                    <a:pt x="181" y="46"/>
                  </a:lnTo>
                  <a:lnTo>
                    <a:pt x="183" y="46"/>
                  </a:lnTo>
                  <a:lnTo>
                    <a:pt x="181" y="44"/>
                  </a:lnTo>
                  <a:lnTo>
                    <a:pt x="177" y="44"/>
                  </a:lnTo>
                  <a:lnTo>
                    <a:pt x="177" y="44"/>
                  </a:lnTo>
                  <a:lnTo>
                    <a:pt x="176" y="44"/>
                  </a:lnTo>
                  <a:lnTo>
                    <a:pt x="176" y="44"/>
                  </a:lnTo>
                  <a:lnTo>
                    <a:pt x="177" y="44"/>
                  </a:lnTo>
                  <a:lnTo>
                    <a:pt x="179" y="46"/>
                  </a:lnTo>
                  <a:close/>
                  <a:moveTo>
                    <a:pt x="195" y="257"/>
                  </a:moveTo>
                  <a:lnTo>
                    <a:pt x="191" y="257"/>
                  </a:lnTo>
                  <a:lnTo>
                    <a:pt x="189" y="257"/>
                  </a:lnTo>
                  <a:lnTo>
                    <a:pt x="195" y="259"/>
                  </a:lnTo>
                  <a:lnTo>
                    <a:pt x="198" y="257"/>
                  </a:lnTo>
                  <a:lnTo>
                    <a:pt x="196" y="257"/>
                  </a:lnTo>
                  <a:lnTo>
                    <a:pt x="195" y="257"/>
                  </a:lnTo>
                  <a:lnTo>
                    <a:pt x="195" y="257"/>
                  </a:lnTo>
                  <a:close/>
                  <a:moveTo>
                    <a:pt x="269" y="154"/>
                  </a:moveTo>
                  <a:lnTo>
                    <a:pt x="269" y="150"/>
                  </a:lnTo>
                  <a:lnTo>
                    <a:pt x="267" y="147"/>
                  </a:lnTo>
                  <a:lnTo>
                    <a:pt x="263" y="143"/>
                  </a:lnTo>
                  <a:lnTo>
                    <a:pt x="269" y="154"/>
                  </a:lnTo>
                  <a:lnTo>
                    <a:pt x="269" y="154"/>
                  </a:lnTo>
                  <a:lnTo>
                    <a:pt x="269" y="154"/>
                  </a:lnTo>
                  <a:lnTo>
                    <a:pt x="269" y="154"/>
                  </a:lnTo>
                  <a:close/>
                  <a:moveTo>
                    <a:pt x="37" y="210"/>
                  </a:moveTo>
                  <a:lnTo>
                    <a:pt x="35" y="210"/>
                  </a:lnTo>
                  <a:lnTo>
                    <a:pt x="33" y="211"/>
                  </a:lnTo>
                  <a:lnTo>
                    <a:pt x="35" y="211"/>
                  </a:lnTo>
                  <a:lnTo>
                    <a:pt x="38" y="213"/>
                  </a:lnTo>
                  <a:lnTo>
                    <a:pt x="44" y="213"/>
                  </a:lnTo>
                  <a:lnTo>
                    <a:pt x="37" y="210"/>
                  </a:lnTo>
                  <a:close/>
                  <a:moveTo>
                    <a:pt x="256" y="152"/>
                  </a:moveTo>
                  <a:lnTo>
                    <a:pt x="257" y="156"/>
                  </a:lnTo>
                  <a:lnTo>
                    <a:pt x="259" y="160"/>
                  </a:lnTo>
                  <a:lnTo>
                    <a:pt x="259" y="164"/>
                  </a:lnTo>
                  <a:lnTo>
                    <a:pt x="259" y="164"/>
                  </a:lnTo>
                  <a:lnTo>
                    <a:pt x="261" y="164"/>
                  </a:lnTo>
                  <a:lnTo>
                    <a:pt x="261" y="164"/>
                  </a:lnTo>
                  <a:lnTo>
                    <a:pt x="259" y="158"/>
                  </a:lnTo>
                  <a:lnTo>
                    <a:pt x="257" y="154"/>
                  </a:lnTo>
                  <a:lnTo>
                    <a:pt x="256" y="152"/>
                  </a:lnTo>
                  <a:close/>
                  <a:moveTo>
                    <a:pt x="35" y="215"/>
                  </a:moveTo>
                  <a:lnTo>
                    <a:pt x="37" y="217"/>
                  </a:lnTo>
                  <a:lnTo>
                    <a:pt x="38" y="219"/>
                  </a:lnTo>
                  <a:lnTo>
                    <a:pt x="40" y="219"/>
                  </a:lnTo>
                  <a:lnTo>
                    <a:pt x="42" y="219"/>
                  </a:lnTo>
                  <a:lnTo>
                    <a:pt x="44" y="219"/>
                  </a:lnTo>
                  <a:lnTo>
                    <a:pt x="40" y="217"/>
                  </a:lnTo>
                  <a:lnTo>
                    <a:pt x="37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close/>
                  <a:moveTo>
                    <a:pt x="162" y="59"/>
                  </a:moveTo>
                  <a:lnTo>
                    <a:pt x="170" y="63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7" y="63"/>
                  </a:lnTo>
                  <a:lnTo>
                    <a:pt x="17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2" y="59"/>
                  </a:lnTo>
                  <a:close/>
                  <a:moveTo>
                    <a:pt x="256" y="143"/>
                  </a:moveTo>
                  <a:lnTo>
                    <a:pt x="259" y="150"/>
                  </a:lnTo>
                  <a:lnTo>
                    <a:pt x="263" y="160"/>
                  </a:lnTo>
                  <a:lnTo>
                    <a:pt x="261" y="150"/>
                  </a:lnTo>
                  <a:lnTo>
                    <a:pt x="257" y="141"/>
                  </a:lnTo>
                  <a:lnTo>
                    <a:pt x="257" y="141"/>
                  </a:lnTo>
                  <a:lnTo>
                    <a:pt x="257" y="141"/>
                  </a:lnTo>
                  <a:lnTo>
                    <a:pt x="256" y="143"/>
                  </a:lnTo>
                  <a:close/>
                  <a:moveTo>
                    <a:pt x="42" y="72"/>
                  </a:moveTo>
                  <a:lnTo>
                    <a:pt x="35" y="76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8" y="76"/>
                  </a:lnTo>
                  <a:lnTo>
                    <a:pt x="46" y="74"/>
                  </a:lnTo>
                  <a:lnTo>
                    <a:pt x="46" y="72"/>
                  </a:lnTo>
                  <a:lnTo>
                    <a:pt x="44" y="72"/>
                  </a:lnTo>
                  <a:lnTo>
                    <a:pt x="42" y="72"/>
                  </a:lnTo>
                  <a:close/>
                  <a:moveTo>
                    <a:pt x="151" y="232"/>
                  </a:moveTo>
                  <a:lnTo>
                    <a:pt x="155" y="234"/>
                  </a:lnTo>
                  <a:lnTo>
                    <a:pt x="156" y="236"/>
                  </a:lnTo>
                  <a:lnTo>
                    <a:pt x="160" y="234"/>
                  </a:lnTo>
                  <a:lnTo>
                    <a:pt x="166" y="232"/>
                  </a:lnTo>
                  <a:lnTo>
                    <a:pt x="151" y="232"/>
                  </a:lnTo>
                  <a:close/>
                  <a:moveTo>
                    <a:pt x="54" y="78"/>
                  </a:moveTo>
                  <a:lnTo>
                    <a:pt x="52" y="76"/>
                  </a:lnTo>
                  <a:lnTo>
                    <a:pt x="52" y="76"/>
                  </a:lnTo>
                  <a:lnTo>
                    <a:pt x="44" y="78"/>
                  </a:lnTo>
                  <a:lnTo>
                    <a:pt x="37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4" y="80"/>
                  </a:lnTo>
                  <a:lnTo>
                    <a:pt x="54" y="78"/>
                  </a:lnTo>
                  <a:close/>
                  <a:moveTo>
                    <a:pt x="168" y="51"/>
                  </a:moveTo>
                  <a:lnTo>
                    <a:pt x="168" y="51"/>
                  </a:lnTo>
                  <a:lnTo>
                    <a:pt x="166" y="53"/>
                  </a:lnTo>
                  <a:lnTo>
                    <a:pt x="166" y="53"/>
                  </a:lnTo>
                  <a:lnTo>
                    <a:pt x="177" y="57"/>
                  </a:lnTo>
                  <a:lnTo>
                    <a:pt x="189" y="59"/>
                  </a:lnTo>
                  <a:lnTo>
                    <a:pt x="177" y="55"/>
                  </a:lnTo>
                  <a:lnTo>
                    <a:pt x="168" y="51"/>
                  </a:lnTo>
                  <a:close/>
                  <a:moveTo>
                    <a:pt x="40" y="208"/>
                  </a:moveTo>
                  <a:lnTo>
                    <a:pt x="42" y="210"/>
                  </a:lnTo>
                  <a:lnTo>
                    <a:pt x="46" y="211"/>
                  </a:lnTo>
                  <a:lnTo>
                    <a:pt x="50" y="213"/>
                  </a:lnTo>
                  <a:lnTo>
                    <a:pt x="52" y="215"/>
                  </a:lnTo>
                  <a:lnTo>
                    <a:pt x="56" y="215"/>
                  </a:lnTo>
                  <a:lnTo>
                    <a:pt x="59" y="215"/>
                  </a:lnTo>
                  <a:lnTo>
                    <a:pt x="50" y="210"/>
                  </a:lnTo>
                  <a:lnTo>
                    <a:pt x="42" y="206"/>
                  </a:lnTo>
                  <a:lnTo>
                    <a:pt x="40" y="208"/>
                  </a:lnTo>
                  <a:lnTo>
                    <a:pt x="40" y="208"/>
                  </a:lnTo>
                  <a:close/>
                  <a:moveTo>
                    <a:pt x="179" y="74"/>
                  </a:moveTo>
                  <a:lnTo>
                    <a:pt x="172" y="71"/>
                  </a:lnTo>
                  <a:lnTo>
                    <a:pt x="162" y="65"/>
                  </a:lnTo>
                  <a:lnTo>
                    <a:pt x="160" y="65"/>
                  </a:lnTo>
                  <a:lnTo>
                    <a:pt x="158" y="65"/>
                  </a:lnTo>
                  <a:lnTo>
                    <a:pt x="156" y="65"/>
                  </a:lnTo>
                  <a:lnTo>
                    <a:pt x="155" y="67"/>
                  </a:lnTo>
                  <a:lnTo>
                    <a:pt x="168" y="71"/>
                  </a:lnTo>
                  <a:lnTo>
                    <a:pt x="179" y="74"/>
                  </a:lnTo>
                  <a:close/>
                  <a:moveTo>
                    <a:pt x="195" y="240"/>
                  </a:moveTo>
                  <a:lnTo>
                    <a:pt x="170" y="244"/>
                  </a:lnTo>
                  <a:lnTo>
                    <a:pt x="174" y="246"/>
                  </a:lnTo>
                  <a:lnTo>
                    <a:pt x="176" y="246"/>
                  </a:lnTo>
                  <a:lnTo>
                    <a:pt x="177" y="246"/>
                  </a:lnTo>
                  <a:lnTo>
                    <a:pt x="187" y="244"/>
                  </a:lnTo>
                  <a:lnTo>
                    <a:pt x="196" y="242"/>
                  </a:lnTo>
                  <a:lnTo>
                    <a:pt x="196" y="238"/>
                  </a:lnTo>
                  <a:lnTo>
                    <a:pt x="196" y="238"/>
                  </a:lnTo>
                  <a:lnTo>
                    <a:pt x="195" y="240"/>
                  </a:lnTo>
                  <a:close/>
                  <a:moveTo>
                    <a:pt x="242" y="133"/>
                  </a:moveTo>
                  <a:lnTo>
                    <a:pt x="254" y="158"/>
                  </a:lnTo>
                  <a:lnTo>
                    <a:pt x="254" y="158"/>
                  </a:lnTo>
                  <a:lnTo>
                    <a:pt x="254" y="160"/>
                  </a:lnTo>
                  <a:lnTo>
                    <a:pt x="256" y="160"/>
                  </a:lnTo>
                  <a:lnTo>
                    <a:pt x="256" y="158"/>
                  </a:lnTo>
                  <a:lnTo>
                    <a:pt x="252" y="147"/>
                  </a:lnTo>
                  <a:lnTo>
                    <a:pt x="246" y="135"/>
                  </a:lnTo>
                  <a:lnTo>
                    <a:pt x="244" y="135"/>
                  </a:lnTo>
                  <a:lnTo>
                    <a:pt x="242" y="133"/>
                  </a:lnTo>
                  <a:lnTo>
                    <a:pt x="242" y="133"/>
                  </a:lnTo>
                  <a:lnTo>
                    <a:pt x="242" y="133"/>
                  </a:lnTo>
                  <a:close/>
                  <a:moveTo>
                    <a:pt x="50" y="202"/>
                  </a:moveTo>
                  <a:lnTo>
                    <a:pt x="56" y="206"/>
                  </a:lnTo>
                  <a:lnTo>
                    <a:pt x="61" y="210"/>
                  </a:lnTo>
                  <a:lnTo>
                    <a:pt x="67" y="213"/>
                  </a:lnTo>
                  <a:lnTo>
                    <a:pt x="69" y="213"/>
                  </a:lnTo>
                  <a:lnTo>
                    <a:pt x="73" y="213"/>
                  </a:lnTo>
                  <a:lnTo>
                    <a:pt x="77" y="211"/>
                  </a:lnTo>
                  <a:lnTo>
                    <a:pt x="65" y="208"/>
                  </a:lnTo>
                  <a:lnTo>
                    <a:pt x="54" y="204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50" y="202"/>
                  </a:lnTo>
                  <a:lnTo>
                    <a:pt x="50" y="202"/>
                  </a:lnTo>
                  <a:lnTo>
                    <a:pt x="50" y="202"/>
                  </a:lnTo>
                  <a:close/>
                  <a:moveTo>
                    <a:pt x="57" y="82"/>
                  </a:moveTo>
                  <a:lnTo>
                    <a:pt x="40" y="88"/>
                  </a:lnTo>
                  <a:lnTo>
                    <a:pt x="40" y="90"/>
                  </a:lnTo>
                  <a:lnTo>
                    <a:pt x="42" y="93"/>
                  </a:lnTo>
                  <a:lnTo>
                    <a:pt x="61" y="82"/>
                  </a:lnTo>
                  <a:lnTo>
                    <a:pt x="59" y="80"/>
                  </a:lnTo>
                  <a:lnTo>
                    <a:pt x="57" y="82"/>
                  </a:lnTo>
                  <a:close/>
                  <a:moveTo>
                    <a:pt x="193" y="248"/>
                  </a:moveTo>
                  <a:lnTo>
                    <a:pt x="183" y="250"/>
                  </a:lnTo>
                  <a:lnTo>
                    <a:pt x="176" y="251"/>
                  </a:lnTo>
                  <a:lnTo>
                    <a:pt x="177" y="253"/>
                  </a:lnTo>
                  <a:lnTo>
                    <a:pt x="179" y="253"/>
                  </a:lnTo>
                  <a:lnTo>
                    <a:pt x="189" y="253"/>
                  </a:lnTo>
                  <a:lnTo>
                    <a:pt x="196" y="253"/>
                  </a:lnTo>
                  <a:lnTo>
                    <a:pt x="196" y="246"/>
                  </a:lnTo>
                  <a:lnTo>
                    <a:pt x="193" y="248"/>
                  </a:lnTo>
                  <a:close/>
                  <a:moveTo>
                    <a:pt x="71" y="86"/>
                  </a:moveTo>
                  <a:lnTo>
                    <a:pt x="61" y="90"/>
                  </a:lnTo>
                  <a:lnTo>
                    <a:pt x="54" y="93"/>
                  </a:lnTo>
                  <a:lnTo>
                    <a:pt x="44" y="97"/>
                  </a:lnTo>
                  <a:lnTo>
                    <a:pt x="48" y="103"/>
                  </a:lnTo>
                  <a:lnTo>
                    <a:pt x="59" y="95"/>
                  </a:lnTo>
                  <a:lnTo>
                    <a:pt x="71" y="90"/>
                  </a:lnTo>
                  <a:lnTo>
                    <a:pt x="73" y="90"/>
                  </a:lnTo>
                  <a:lnTo>
                    <a:pt x="71" y="88"/>
                  </a:lnTo>
                  <a:lnTo>
                    <a:pt x="71" y="86"/>
                  </a:lnTo>
                  <a:close/>
                  <a:moveTo>
                    <a:pt x="50" y="185"/>
                  </a:moveTo>
                  <a:lnTo>
                    <a:pt x="46" y="190"/>
                  </a:lnTo>
                  <a:lnTo>
                    <a:pt x="42" y="196"/>
                  </a:lnTo>
                  <a:lnTo>
                    <a:pt x="52" y="200"/>
                  </a:lnTo>
                  <a:lnTo>
                    <a:pt x="61" y="202"/>
                  </a:lnTo>
                  <a:lnTo>
                    <a:pt x="69" y="206"/>
                  </a:lnTo>
                  <a:lnTo>
                    <a:pt x="71" y="206"/>
                  </a:lnTo>
                  <a:lnTo>
                    <a:pt x="71" y="206"/>
                  </a:lnTo>
                  <a:lnTo>
                    <a:pt x="69" y="206"/>
                  </a:lnTo>
                  <a:lnTo>
                    <a:pt x="69" y="206"/>
                  </a:lnTo>
                  <a:lnTo>
                    <a:pt x="61" y="200"/>
                  </a:lnTo>
                  <a:lnTo>
                    <a:pt x="56" y="194"/>
                  </a:lnTo>
                  <a:lnTo>
                    <a:pt x="50" y="189"/>
                  </a:lnTo>
                  <a:lnTo>
                    <a:pt x="50" y="187"/>
                  </a:lnTo>
                  <a:lnTo>
                    <a:pt x="50" y="185"/>
                  </a:lnTo>
                  <a:close/>
                  <a:moveTo>
                    <a:pt x="227" y="126"/>
                  </a:moveTo>
                  <a:lnTo>
                    <a:pt x="235" y="145"/>
                  </a:lnTo>
                  <a:lnTo>
                    <a:pt x="244" y="164"/>
                  </a:lnTo>
                  <a:lnTo>
                    <a:pt x="240" y="147"/>
                  </a:lnTo>
                  <a:lnTo>
                    <a:pt x="235" y="130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5" y="126"/>
                  </a:lnTo>
                  <a:lnTo>
                    <a:pt x="227" y="126"/>
                  </a:lnTo>
                  <a:close/>
                  <a:moveTo>
                    <a:pt x="195" y="229"/>
                  </a:moveTo>
                  <a:lnTo>
                    <a:pt x="162" y="238"/>
                  </a:lnTo>
                  <a:lnTo>
                    <a:pt x="181" y="238"/>
                  </a:lnTo>
                  <a:lnTo>
                    <a:pt x="198" y="234"/>
                  </a:lnTo>
                  <a:lnTo>
                    <a:pt x="198" y="232"/>
                  </a:lnTo>
                  <a:lnTo>
                    <a:pt x="200" y="229"/>
                  </a:lnTo>
                  <a:lnTo>
                    <a:pt x="196" y="229"/>
                  </a:lnTo>
                  <a:lnTo>
                    <a:pt x="195" y="229"/>
                  </a:lnTo>
                  <a:close/>
                  <a:moveTo>
                    <a:pt x="50" y="185"/>
                  </a:moveTo>
                  <a:lnTo>
                    <a:pt x="52" y="185"/>
                  </a:lnTo>
                  <a:lnTo>
                    <a:pt x="54" y="185"/>
                  </a:lnTo>
                  <a:lnTo>
                    <a:pt x="61" y="187"/>
                  </a:lnTo>
                  <a:lnTo>
                    <a:pt x="71" y="189"/>
                  </a:lnTo>
                  <a:lnTo>
                    <a:pt x="69" y="187"/>
                  </a:lnTo>
                  <a:lnTo>
                    <a:pt x="67" y="185"/>
                  </a:lnTo>
                  <a:lnTo>
                    <a:pt x="67" y="183"/>
                  </a:lnTo>
                  <a:lnTo>
                    <a:pt x="67" y="181"/>
                  </a:lnTo>
                  <a:lnTo>
                    <a:pt x="69" y="181"/>
                  </a:lnTo>
                  <a:lnTo>
                    <a:pt x="78" y="185"/>
                  </a:lnTo>
                  <a:lnTo>
                    <a:pt x="88" y="187"/>
                  </a:lnTo>
                  <a:lnTo>
                    <a:pt x="88" y="185"/>
                  </a:lnTo>
                  <a:lnTo>
                    <a:pt x="90" y="183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6" y="181"/>
                  </a:lnTo>
                  <a:lnTo>
                    <a:pt x="97" y="179"/>
                  </a:lnTo>
                  <a:lnTo>
                    <a:pt x="99" y="179"/>
                  </a:lnTo>
                  <a:lnTo>
                    <a:pt x="99" y="175"/>
                  </a:lnTo>
                  <a:lnTo>
                    <a:pt x="99" y="173"/>
                  </a:lnTo>
                  <a:lnTo>
                    <a:pt x="99" y="171"/>
                  </a:lnTo>
                  <a:lnTo>
                    <a:pt x="101" y="170"/>
                  </a:lnTo>
                  <a:lnTo>
                    <a:pt x="103" y="170"/>
                  </a:lnTo>
                  <a:lnTo>
                    <a:pt x="103" y="170"/>
                  </a:lnTo>
                  <a:lnTo>
                    <a:pt x="105" y="171"/>
                  </a:lnTo>
                  <a:lnTo>
                    <a:pt x="101" y="171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1" y="179"/>
                  </a:lnTo>
                  <a:lnTo>
                    <a:pt x="99" y="181"/>
                  </a:lnTo>
                  <a:lnTo>
                    <a:pt x="96" y="183"/>
                  </a:lnTo>
                  <a:lnTo>
                    <a:pt x="94" y="185"/>
                  </a:lnTo>
                  <a:lnTo>
                    <a:pt x="92" y="185"/>
                  </a:lnTo>
                  <a:lnTo>
                    <a:pt x="92" y="187"/>
                  </a:lnTo>
                  <a:lnTo>
                    <a:pt x="92" y="187"/>
                  </a:lnTo>
                  <a:lnTo>
                    <a:pt x="92" y="189"/>
                  </a:lnTo>
                  <a:lnTo>
                    <a:pt x="92" y="190"/>
                  </a:lnTo>
                  <a:lnTo>
                    <a:pt x="90" y="190"/>
                  </a:lnTo>
                  <a:lnTo>
                    <a:pt x="86" y="189"/>
                  </a:lnTo>
                  <a:lnTo>
                    <a:pt x="80" y="189"/>
                  </a:lnTo>
                  <a:lnTo>
                    <a:pt x="75" y="187"/>
                  </a:lnTo>
                  <a:lnTo>
                    <a:pt x="80" y="190"/>
                  </a:lnTo>
                  <a:lnTo>
                    <a:pt x="86" y="194"/>
                  </a:lnTo>
                  <a:lnTo>
                    <a:pt x="88" y="196"/>
                  </a:lnTo>
                  <a:lnTo>
                    <a:pt x="86" y="196"/>
                  </a:lnTo>
                  <a:lnTo>
                    <a:pt x="86" y="198"/>
                  </a:lnTo>
                  <a:lnTo>
                    <a:pt x="78" y="194"/>
                  </a:lnTo>
                  <a:lnTo>
                    <a:pt x="71" y="192"/>
                  </a:lnTo>
                  <a:lnTo>
                    <a:pt x="63" y="189"/>
                  </a:lnTo>
                  <a:lnTo>
                    <a:pt x="61" y="189"/>
                  </a:lnTo>
                  <a:lnTo>
                    <a:pt x="57" y="189"/>
                  </a:lnTo>
                  <a:lnTo>
                    <a:pt x="56" y="190"/>
                  </a:lnTo>
                  <a:lnTo>
                    <a:pt x="69" y="200"/>
                  </a:lnTo>
                  <a:lnTo>
                    <a:pt x="82" y="211"/>
                  </a:lnTo>
                  <a:lnTo>
                    <a:pt x="97" y="208"/>
                  </a:lnTo>
                  <a:lnTo>
                    <a:pt x="115" y="204"/>
                  </a:lnTo>
                  <a:lnTo>
                    <a:pt x="117" y="204"/>
                  </a:lnTo>
                  <a:lnTo>
                    <a:pt x="118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20" y="210"/>
                  </a:lnTo>
                  <a:lnTo>
                    <a:pt x="122" y="210"/>
                  </a:lnTo>
                  <a:lnTo>
                    <a:pt x="132" y="217"/>
                  </a:lnTo>
                  <a:lnTo>
                    <a:pt x="141" y="225"/>
                  </a:lnTo>
                  <a:lnTo>
                    <a:pt x="143" y="227"/>
                  </a:lnTo>
                  <a:lnTo>
                    <a:pt x="145" y="225"/>
                  </a:lnTo>
                  <a:lnTo>
                    <a:pt x="147" y="225"/>
                  </a:lnTo>
                  <a:lnTo>
                    <a:pt x="158" y="219"/>
                  </a:lnTo>
                  <a:lnTo>
                    <a:pt x="170" y="215"/>
                  </a:lnTo>
                  <a:lnTo>
                    <a:pt x="162" y="215"/>
                  </a:lnTo>
                  <a:lnTo>
                    <a:pt x="155" y="215"/>
                  </a:lnTo>
                  <a:lnTo>
                    <a:pt x="149" y="213"/>
                  </a:lnTo>
                  <a:lnTo>
                    <a:pt x="147" y="211"/>
                  </a:lnTo>
                  <a:lnTo>
                    <a:pt x="147" y="210"/>
                  </a:lnTo>
                  <a:lnTo>
                    <a:pt x="149" y="208"/>
                  </a:lnTo>
                  <a:lnTo>
                    <a:pt x="151" y="206"/>
                  </a:lnTo>
                  <a:lnTo>
                    <a:pt x="158" y="204"/>
                  </a:lnTo>
                  <a:lnTo>
                    <a:pt x="166" y="202"/>
                  </a:lnTo>
                  <a:lnTo>
                    <a:pt x="176" y="198"/>
                  </a:lnTo>
                  <a:lnTo>
                    <a:pt x="170" y="198"/>
                  </a:lnTo>
                  <a:lnTo>
                    <a:pt x="166" y="198"/>
                  </a:lnTo>
                  <a:lnTo>
                    <a:pt x="164" y="196"/>
                  </a:lnTo>
                  <a:lnTo>
                    <a:pt x="162" y="194"/>
                  </a:lnTo>
                  <a:lnTo>
                    <a:pt x="164" y="192"/>
                  </a:lnTo>
                  <a:lnTo>
                    <a:pt x="166" y="190"/>
                  </a:lnTo>
                  <a:lnTo>
                    <a:pt x="168" y="189"/>
                  </a:lnTo>
                  <a:lnTo>
                    <a:pt x="170" y="189"/>
                  </a:lnTo>
                  <a:lnTo>
                    <a:pt x="172" y="187"/>
                  </a:lnTo>
                  <a:lnTo>
                    <a:pt x="172" y="185"/>
                  </a:lnTo>
                  <a:lnTo>
                    <a:pt x="166" y="181"/>
                  </a:lnTo>
                  <a:lnTo>
                    <a:pt x="160" y="177"/>
                  </a:lnTo>
                  <a:lnTo>
                    <a:pt x="160" y="175"/>
                  </a:lnTo>
                  <a:lnTo>
                    <a:pt x="162" y="175"/>
                  </a:lnTo>
                  <a:lnTo>
                    <a:pt x="164" y="173"/>
                  </a:lnTo>
                  <a:lnTo>
                    <a:pt x="166" y="173"/>
                  </a:lnTo>
                  <a:lnTo>
                    <a:pt x="164" y="175"/>
                  </a:lnTo>
                  <a:lnTo>
                    <a:pt x="164" y="175"/>
                  </a:lnTo>
                  <a:lnTo>
                    <a:pt x="164" y="177"/>
                  </a:lnTo>
                  <a:lnTo>
                    <a:pt x="168" y="179"/>
                  </a:lnTo>
                  <a:lnTo>
                    <a:pt x="172" y="183"/>
                  </a:lnTo>
                  <a:lnTo>
                    <a:pt x="176" y="187"/>
                  </a:lnTo>
                  <a:lnTo>
                    <a:pt x="172" y="189"/>
                  </a:lnTo>
                  <a:lnTo>
                    <a:pt x="170" y="192"/>
                  </a:lnTo>
                  <a:lnTo>
                    <a:pt x="166" y="194"/>
                  </a:lnTo>
                  <a:lnTo>
                    <a:pt x="170" y="194"/>
                  </a:lnTo>
                  <a:lnTo>
                    <a:pt x="174" y="196"/>
                  </a:lnTo>
                  <a:lnTo>
                    <a:pt x="177" y="196"/>
                  </a:lnTo>
                  <a:lnTo>
                    <a:pt x="179" y="194"/>
                  </a:lnTo>
                  <a:lnTo>
                    <a:pt x="183" y="194"/>
                  </a:lnTo>
                  <a:lnTo>
                    <a:pt x="185" y="196"/>
                  </a:lnTo>
                  <a:lnTo>
                    <a:pt x="185" y="198"/>
                  </a:lnTo>
                  <a:lnTo>
                    <a:pt x="185" y="198"/>
                  </a:lnTo>
                  <a:lnTo>
                    <a:pt x="168" y="204"/>
                  </a:lnTo>
                  <a:lnTo>
                    <a:pt x="153" y="210"/>
                  </a:lnTo>
                  <a:lnTo>
                    <a:pt x="153" y="210"/>
                  </a:lnTo>
                  <a:lnTo>
                    <a:pt x="151" y="210"/>
                  </a:lnTo>
                  <a:lnTo>
                    <a:pt x="151" y="211"/>
                  </a:lnTo>
                  <a:lnTo>
                    <a:pt x="153" y="211"/>
                  </a:lnTo>
                  <a:lnTo>
                    <a:pt x="168" y="213"/>
                  </a:lnTo>
                  <a:lnTo>
                    <a:pt x="183" y="211"/>
                  </a:lnTo>
                  <a:lnTo>
                    <a:pt x="196" y="208"/>
                  </a:lnTo>
                  <a:lnTo>
                    <a:pt x="198" y="210"/>
                  </a:lnTo>
                  <a:lnTo>
                    <a:pt x="198" y="211"/>
                  </a:lnTo>
                  <a:lnTo>
                    <a:pt x="198" y="211"/>
                  </a:lnTo>
                  <a:lnTo>
                    <a:pt x="172" y="219"/>
                  </a:lnTo>
                  <a:lnTo>
                    <a:pt x="147" y="227"/>
                  </a:lnTo>
                  <a:lnTo>
                    <a:pt x="149" y="229"/>
                  </a:lnTo>
                  <a:lnTo>
                    <a:pt x="151" y="229"/>
                  </a:lnTo>
                  <a:lnTo>
                    <a:pt x="156" y="229"/>
                  </a:lnTo>
                  <a:lnTo>
                    <a:pt x="164" y="229"/>
                  </a:lnTo>
                  <a:lnTo>
                    <a:pt x="172" y="229"/>
                  </a:lnTo>
                  <a:lnTo>
                    <a:pt x="185" y="227"/>
                  </a:lnTo>
                  <a:lnTo>
                    <a:pt x="200" y="225"/>
                  </a:lnTo>
                  <a:lnTo>
                    <a:pt x="204" y="208"/>
                  </a:lnTo>
                  <a:lnTo>
                    <a:pt x="204" y="189"/>
                  </a:lnTo>
                  <a:lnTo>
                    <a:pt x="206" y="189"/>
                  </a:lnTo>
                  <a:lnTo>
                    <a:pt x="208" y="187"/>
                  </a:lnTo>
                  <a:lnTo>
                    <a:pt x="208" y="185"/>
                  </a:lnTo>
                  <a:lnTo>
                    <a:pt x="252" y="168"/>
                  </a:lnTo>
                  <a:lnTo>
                    <a:pt x="252" y="168"/>
                  </a:lnTo>
                  <a:lnTo>
                    <a:pt x="254" y="168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48" y="156"/>
                  </a:lnTo>
                  <a:lnTo>
                    <a:pt x="244" y="145"/>
                  </a:lnTo>
                  <a:lnTo>
                    <a:pt x="244" y="145"/>
                  </a:lnTo>
                  <a:lnTo>
                    <a:pt x="244" y="145"/>
                  </a:lnTo>
                  <a:lnTo>
                    <a:pt x="244" y="147"/>
                  </a:lnTo>
                  <a:lnTo>
                    <a:pt x="244" y="149"/>
                  </a:lnTo>
                  <a:lnTo>
                    <a:pt x="246" y="152"/>
                  </a:lnTo>
                  <a:lnTo>
                    <a:pt x="246" y="154"/>
                  </a:lnTo>
                  <a:lnTo>
                    <a:pt x="246" y="158"/>
                  </a:lnTo>
                  <a:lnTo>
                    <a:pt x="248" y="162"/>
                  </a:lnTo>
                  <a:lnTo>
                    <a:pt x="246" y="166"/>
                  </a:lnTo>
                  <a:lnTo>
                    <a:pt x="246" y="168"/>
                  </a:lnTo>
                  <a:lnTo>
                    <a:pt x="244" y="168"/>
                  </a:lnTo>
                  <a:lnTo>
                    <a:pt x="242" y="166"/>
                  </a:lnTo>
                  <a:lnTo>
                    <a:pt x="238" y="158"/>
                  </a:lnTo>
                  <a:lnTo>
                    <a:pt x="233" y="149"/>
                  </a:lnTo>
                  <a:lnTo>
                    <a:pt x="229" y="139"/>
                  </a:lnTo>
                  <a:lnTo>
                    <a:pt x="229" y="145"/>
                  </a:lnTo>
                  <a:lnTo>
                    <a:pt x="231" y="150"/>
                  </a:lnTo>
                  <a:lnTo>
                    <a:pt x="231" y="154"/>
                  </a:lnTo>
                  <a:lnTo>
                    <a:pt x="231" y="156"/>
                  </a:lnTo>
                  <a:lnTo>
                    <a:pt x="229" y="158"/>
                  </a:lnTo>
                  <a:lnTo>
                    <a:pt x="227" y="160"/>
                  </a:lnTo>
                  <a:lnTo>
                    <a:pt x="225" y="158"/>
                  </a:lnTo>
                  <a:lnTo>
                    <a:pt x="223" y="158"/>
                  </a:lnTo>
                  <a:lnTo>
                    <a:pt x="217" y="149"/>
                  </a:lnTo>
                  <a:lnTo>
                    <a:pt x="214" y="139"/>
                  </a:lnTo>
                  <a:lnTo>
                    <a:pt x="214" y="141"/>
                  </a:lnTo>
                  <a:lnTo>
                    <a:pt x="214" y="145"/>
                  </a:lnTo>
                  <a:lnTo>
                    <a:pt x="214" y="149"/>
                  </a:lnTo>
                  <a:lnTo>
                    <a:pt x="214" y="150"/>
                  </a:lnTo>
                  <a:lnTo>
                    <a:pt x="212" y="150"/>
                  </a:lnTo>
                  <a:lnTo>
                    <a:pt x="208" y="149"/>
                  </a:lnTo>
                  <a:lnTo>
                    <a:pt x="206" y="147"/>
                  </a:lnTo>
                  <a:lnTo>
                    <a:pt x="202" y="145"/>
                  </a:lnTo>
                  <a:lnTo>
                    <a:pt x="193" y="147"/>
                  </a:lnTo>
                  <a:lnTo>
                    <a:pt x="181" y="150"/>
                  </a:lnTo>
                  <a:lnTo>
                    <a:pt x="189" y="145"/>
                  </a:lnTo>
                  <a:lnTo>
                    <a:pt x="196" y="143"/>
                  </a:lnTo>
                  <a:lnTo>
                    <a:pt x="204" y="141"/>
                  </a:lnTo>
                  <a:lnTo>
                    <a:pt x="206" y="143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7"/>
                  </a:lnTo>
                  <a:lnTo>
                    <a:pt x="212" y="147"/>
                  </a:lnTo>
                  <a:lnTo>
                    <a:pt x="210" y="141"/>
                  </a:lnTo>
                  <a:lnTo>
                    <a:pt x="210" y="135"/>
                  </a:lnTo>
                  <a:lnTo>
                    <a:pt x="210" y="133"/>
                  </a:lnTo>
                  <a:lnTo>
                    <a:pt x="210" y="131"/>
                  </a:lnTo>
                  <a:lnTo>
                    <a:pt x="210" y="130"/>
                  </a:lnTo>
                  <a:lnTo>
                    <a:pt x="212" y="130"/>
                  </a:lnTo>
                  <a:lnTo>
                    <a:pt x="214" y="131"/>
                  </a:lnTo>
                  <a:lnTo>
                    <a:pt x="214" y="133"/>
                  </a:lnTo>
                  <a:lnTo>
                    <a:pt x="219" y="145"/>
                  </a:lnTo>
                  <a:lnTo>
                    <a:pt x="227" y="156"/>
                  </a:lnTo>
                  <a:lnTo>
                    <a:pt x="225" y="139"/>
                  </a:lnTo>
                  <a:lnTo>
                    <a:pt x="219" y="124"/>
                  </a:lnTo>
                  <a:lnTo>
                    <a:pt x="216" y="120"/>
                  </a:lnTo>
                  <a:lnTo>
                    <a:pt x="210" y="118"/>
                  </a:lnTo>
                  <a:lnTo>
                    <a:pt x="204" y="116"/>
                  </a:lnTo>
                  <a:lnTo>
                    <a:pt x="202" y="114"/>
                  </a:lnTo>
                  <a:lnTo>
                    <a:pt x="198" y="112"/>
                  </a:lnTo>
                  <a:lnTo>
                    <a:pt x="195" y="112"/>
                  </a:lnTo>
                  <a:lnTo>
                    <a:pt x="193" y="111"/>
                  </a:lnTo>
                  <a:lnTo>
                    <a:pt x="191" y="109"/>
                  </a:lnTo>
                  <a:lnTo>
                    <a:pt x="191" y="105"/>
                  </a:lnTo>
                  <a:lnTo>
                    <a:pt x="191" y="103"/>
                  </a:lnTo>
                  <a:lnTo>
                    <a:pt x="193" y="101"/>
                  </a:lnTo>
                  <a:lnTo>
                    <a:pt x="193" y="97"/>
                  </a:lnTo>
                  <a:lnTo>
                    <a:pt x="193" y="88"/>
                  </a:lnTo>
                  <a:lnTo>
                    <a:pt x="193" y="80"/>
                  </a:lnTo>
                  <a:lnTo>
                    <a:pt x="191" y="72"/>
                  </a:lnTo>
                  <a:lnTo>
                    <a:pt x="168" y="65"/>
                  </a:lnTo>
                  <a:lnTo>
                    <a:pt x="179" y="71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0"/>
                  </a:lnTo>
                  <a:lnTo>
                    <a:pt x="174" y="76"/>
                  </a:lnTo>
                  <a:lnTo>
                    <a:pt x="160" y="72"/>
                  </a:lnTo>
                  <a:lnTo>
                    <a:pt x="168" y="76"/>
                  </a:lnTo>
                  <a:lnTo>
                    <a:pt x="176" y="84"/>
                  </a:lnTo>
                  <a:lnTo>
                    <a:pt x="176" y="84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4" y="88"/>
                  </a:lnTo>
                  <a:lnTo>
                    <a:pt x="170" y="88"/>
                  </a:lnTo>
                  <a:lnTo>
                    <a:pt x="166" y="88"/>
                  </a:lnTo>
                  <a:lnTo>
                    <a:pt x="168" y="90"/>
                  </a:lnTo>
                  <a:lnTo>
                    <a:pt x="168" y="91"/>
                  </a:lnTo>
                  <a:lnTo>
                    <a:pt x="168" y="93"/>
                  </a:lnTo>
                  <a:lnTo>
                    <a:pt x="168" y="93"/>
                  </a:lnTo>
                  <a:lnTo>
                    <a:pt x="166" y="95"/>
                  </a:lnTo>
                  <a:lnTo>
                    <a:pt x="164" y="97"/>
                  </a:lnTo>
                  <a:lnTo>
                    <a:pt x="164" y="99"/>
                  </a:lnTo>
                  <a:lnTo>
                    <a:pt x="164" y="101"/>
                  </a:lnTo>
                  <a:lnTo>
                    <a:pt x="164" y="103"/>
                  </a:lnTo>
                  <a:lnTo>
                    <a:pt x="162" y="103"/>
                  </a:lnTo>
                  <a:lnTo>
                    <a:pt x="162" y="103"/>
                  </a:lnTo>
                  <a:lnTo>
                    <a:pt x="160" y="101"/>
                  </a:lnTo>
                  <a:lnTo>
                    <a:pt x="160" y="99"/>
                  </a:lnTo>
                  <a:lnTo>
                    <a:pt x="160" y="97"/>
                  </a:lnTo>
                  <a:lnTo>
                    <a:pt x="162" y="95"/>
                  </a:lnTo>
                  <a:lnTo>
                    <a:pt x="164" y="93"/>
                  </a:lnTo>
                  <a:lnTo>
                    <a:pt x="166" y="93"/>
                  </a:lnTo>
                  <a:lnTo>
                    <a:pt x="166" y="91"/>
                  </a:lnTo>
                  <a:lnTo>
                    <a:pt x="160" y="88"/>
                  </a:lnTo>
                  <a:lnTo>
                    <a:pt x="155" y="84"/>
                  </a:lnTo>
                  <a:lnTo>
                    <a:pt x="153" y="84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60" y="82"/>
                  </a:lnTo>
                  <a:lnTo>
                    <a:pt x="166" y="84"/>
                  </a:lnTo>
                  <a:lnTo>
                    <a:pt x="174" y="86"/>
                  </a:lnTo>
                  <a:lnTo>
                    <a:pt x="172" y="82"/>
                  </a:lnTo>
                  <a:lnTo>
                    <a:pt x="170" y="80"/>
                  </a:lnTo>
                  <a:lnTo>
                    <a:pt x="160" y="76"/>
                  </a:lnTo>
                  <a:lnTo>
                    <a:pt x="153" y="72"/>
                  </a:lnTo>
                  <a:lnTo>
                    <a:pt x="151" y="72"/>
                  </a:lnTo>
                  <a:lnTo>
                    <a:pt x="149" y="72"/>
                  </a:lnTo>
                  <a:lnTo>
                    <a:pt x="147" y="74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45" y="74"/>
                  </a:lnTo>
                  <a:lnTo>
                    <a:pt x="145" y="78"/>
                  </a:lnTo>
                  <a:lnTo>
                    <a:pt x="143" y="80"/>
                  </a:lnTo>
                  <a:lnTo>
                    <a:pt x="139" y="82"/>
                  </a:lnTo>
                  <a:lnTo>
                    <a:pt x="137" y="86"/>
                  </a:lnTo>
                  <a:lnTo>
                    <a:pt x="136" y="86"/>
                  </a:lnTo>
                  <a:lnTo>
                    <a:pt x="136" y="88"/>
                  </a:lnTo>
                  <a:lnTo>
                    <a:pt x="136" y="88"/>
                  </a:lnTo>
                  <a:lnTo>
                    <a:pt x="136" y="90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4" y="90"/>
                  </a:lnTo>
                  <a:lnTo>
                    <a:pt x="130" y="95"/>
                  </a:lnTo>
                  <a:lnTo>
                    <a:pt x="124" y="99"/>
                  </a:lnTo>
                  <a:lnTo>
                    <a:pt x="118" y="103"/>
                  </a:lnTo>
                  <a:lnTo>
                    <a:pt x="118" y="103"/>
                  </a:lnTo>
                  <a:lnTo>
                    <a:pt x="117" y="103"/>
                  </a:lnTo>
                  <a:lnTo>
                    <a:pt x="80" y="88"/>
                  </a:lnTo>
                  <a:lnTo>
                    <a:pt x="77" y="90"/>
                  </a:lnTo>
                  <a:lnTo>
                    <a:pt x="71" y="93"/>
                  </a:lnTo>
                  <a:lnTo>
                    <a:pt x="77" y="93"/>
                  </a:lnTo>
                  <a:lnTo>
                    <a:pt x="80" y="91"/>
                  </a:lnTo>
                  <a:lnTo>
                    <a:pt x="82" y="93"/>
                  </a:lnTo>
                  <a:lnTo>
                    <a:pt x="80" y="97"/>
                  </a:lnTo>
                  <a:lnTo>
                    <a:pt x="77" y="101"/>
                  </a:lnTo>
                  <a:lnTo>
                    <a:pt x="75" y="103"/>
                  </a:lnTo>
                  <a:lnTo>
                    <a:pt x="78" y="103"/>
                  </a:lnTo>
                  <a:lnTo>
                    <a:pt x="82" y="101"/>
                  </a:lnTo>
                  <a:lnTo>
                    <a:pt x="88" y="103"/>
                  </a:lnTo>
                  <a:lnTo>
                    <a:pt x="86" y="105"/>
                  </a:lnTo>
                  <a:lnTo>
                    <a:pt x="84" y="107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7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11"/>
                  </a:lnTo>
                  <a:lnTo>
                    <a:pt x="94" y="112"/>
                  </a:lnTo>
                  <a:lnTo>
                    <a:pt x="94" y="114"/>
                  </a:lnTo>
                  <a:lnTo>
                    <a:pt x="94" y="116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1"/>
                  </a:lnTo>
                  <a:lnTo>
                    <a:pt x="84" y="111"/>
                  </a:lnTo>
                  <a:lnTo>
                    <a:pt x="80" y="112"/>
                  </a:lnTo>
                  <a:lnTo>
                    <a:pt x="78" y="111"/>
                  </a:lnTo>
                  <a:lnTo>
                    <a:pt x="78" y="111"/>
                  </a:lnTo>
                  <a:lnTo>
                    <a:pt x="78" y="109"/>
                  </a:lnTo>
                  <a:lnTo>
                    <a:pt x="80" y="107"/>
                  </a:lnTo>
                  <a:lnTo>
                    <a:pt x="82" y="105"/>
                  </a:lnTo>
                  <a:lnTo>
                    <a:pt x="75" y="107"/>
                  </a:lnTo>
                  <a:lnTo>
                    <a:pt x="69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lnTo>
                    <a:pt x="65" y="109"/>
                  </a:lnTo>
                  <a:lnTo>
                    <a:pt x="67" y="105"/>
                  </a:lnTo>
                  <a:lnTo>
                    <a:pt x="71" y="101"/>
                  </a:lnTo>
                  <a:lnTo>
                    <a:pt x="75" y="99"/>
                  </a:lnTo>
                  <a:lnTo>
                    <a:pt x="78" y="95"/>
                  </a:lnTo>
                  <a:lnTo>
                    <a:pt x="67" y="97"/>
                  </a:lnTo>
                  <a:lnTo>
                    <a:pt x="59" y="101"/>
                  </a:lnTo>
                  <a:lnTo>
                    <a:pt x="50" y="107"/>
                  </a:lnTo>
                  <a:lnTo>
                    <a:pt x="61" y="124"/>
                  </a:lnTo>
                  <a:lnTo>
                    <a:pt x="65" y="131"/>
                  </a:lnTo>
                  <a:lnTo>
                    <a:pt x="69" y="139"/>
                  </a:lnTo>
                  <a:lnTo>
                    <a:pt x="73" y="147"/>
                  </a:lnTo>
                  <a:lnTo>
                    <a:pt x="75" y="147"/>
                  </a:lnTo>
                  <a:lnTo>
                    <a:pt x="77" y="147"/>
                  </a:lnTo>
                  <a:lnTo>
                    <a:pt x="77" y="149"/>
                  </a:lnTo>
                  <a:lnTo>
                    <a:pt x="75" y="149"/>
                  </a:lnTo>
                  <a:lnTo>
                    <a:pt x="73" y="150"/>
                  </a:lnTo>
                  <a:lnTo>
                    <a:pt x="73" y="152"/>
                  </a:lnTo>
                  <a:lnTo>
                    <a:pt x="73" y="156"/>
                  </a:lnTo>
                  <a:lnTo>
                    <a:pt x="73" y="158"/>
                  </a:lnTo>
                  <a:lnTo>
                    <a:pt x="69" y="164"/>
                  </a:lnTo>
                  <a:lnTo>
                    <a:pt x="65" y="166"/>
                  </a:lnTo>
                  <a:lnTo>
                    <a:pt x="59" y="170"/>
                  </a:lnTo>
                  <a:lnTo>
                    <a:pt x="56" y="175"/>
                  </a:lnTo>
                  <a:lnTo>
                    <a:pt x="54" y="181"/>
                  </a:lnTo>
                  <a:lnTo>
                    <a:pt x="50" y="185"/>
                  </a:lnTo>
                  <a:close/>
                  <a:moveTo>
                    <a:pt x="195" y="0"/>
                  </a:moveTo>
                  <a:lnTo>
                    <a:pt x="195" y="0"/>
                  </a:lnTo>
                  <a:lnTo>
                    <a:pt x="196" y="2"/>
                  </a:lnTo>
                  <a:lnTo>
                    <a:pt x="198" y="4"/>
                  </a:lnTo>
                  <a:lnTo>
                    <a:pt x="198" y="6"/>
                  </a:lnTo>
                  <a:lnTo>
                    <a:pt x="196" y="10"/>
                  </a:lnTo>
                  <a:lnTo>
                    <a:pt x="200" y="10"/>
                  </a:lnTo>
                  <a:lnTo>
                    <a:pt x="202" y="10"/>
                  </a:lnTo>
                  <a:lnTo>
                    <a:pt x="204" y="12"/>
                  </a:lnTo>
                  <a:lnTo>
                    <a:pt x="202" y="13"/>
                  </a:lnTo>
                  <a:lnTo>
                    <a:pt x="202" y="15"/>
                  </a:lnTo>
                  <a:lnTo>
                    <a:pt x="200" y="15"/>
                  </a:lnTo>
                  <a:lnTo>
                    <a:pt x="200" y="32"/>
                  </a:lnTo>
                  <a:lnTo>
                    <a:pt x="200" y="48"/>
                  </a:lnTo>
                  <a:lnTo>
                    <a:pt x="204" y="88"/>
                  </a:lnTo>
                  <a:lnTo>
                    <a:pt x="206" y="91"/>
                  </a:lnTo>
                  <a:lnTo>
                    <a:pt x="206" y="97"/>
                  </a:lnTo>
                  <a:lnTo>
                    <a:pt x="206" y="103"/>
                  </a:lnTo>
                  <a:lnTo>
                    <a:pt x="248" y="120"/>
                  </a:lnTo>
                  <a:lnTo>
                    <a:pt x="305" y="149"/>
                  </a:lnTo>
                  <a:lnTo>
                    <a:pt x="320" y="145"/>
                  </a:lnTo>
                  <a:lnTo>
                    <a:pt x="335" y="139"/>
                  </a:lnTo>
                  <a:lnTo>
                    <a:pt x="337" y="139"/>
                  </a:lnTo>
                  <a:lnTo>
                    <a:pt x="339" y="141"/>
                  </a:lnTo>
                  <a:lnTo>
                    <a:pt x="339" y="143"/>
                  </a:lnTo>
                  <a:lnTo>
                    <a:pt x="337" y="145"/>
                  </a:lnTo>
                  <a:lnTo>
                    <a:pt x="337" y="147"/>
                  </a:lnTo>
                  <a:lnTo>
                    <a:pt x="335" y="147"/>
                  </a:lnTo>
                  <a:lnTo>
                    <a:pt x="328" y="150"/>
                  </a:lnTo>
                  <a:lnTo>
                    <a:pt x="322" y="152"/>
                  </a:lnTo>
                  <a:lnTo>
                    <a:pt x="315" y="154"/>
                  </a:lnTo>
                  <a:lnTo>
                    <a:pt x="315" y="154"/>
                  </a:lnTo>
                  <a:lnTo>
                    <a:pt x="315" y="154"/>
                  </a:lnTo>
                  <a:lnTo>
                    <a:pt x="316" y="156"/>
                  </a:lnTo>
                  <a:lnTo>
                    <a:pt x="318" y="156"/>
                  </a:lnTo>
                  <a:lnTo>
                    <a:pt x="320" y="158"/>
                  </a:lnTo>
                  <a:lnTo>
                    <a:pt x="324" y="160"/>
                  </a:lnTo>
                  <a:lnTo>
                    <a:pt x="326" y="162"/>
                  </a:lnTo>
                  <a:lnTo>
                    <a:pt x="326" y="164"/>
                  </a:lnTo>
                  <a:lnTo>
                    <a:pt x="326" y="166"/>
                  </a:lnTo>
                  <a:lnTo>
                    <a:pt x="324" y="168"/>
                  </a:lnTo>
                  <a:lnTo>
                    <a:pt x="318" y="166"/>
                  </a:lnTo>
                  <a:lnTo>
                    <a:pt x="313" y="164"/>
                  </a:lnTo>
                  <a:lnTo>
                    <a:pt x="309" y="160"/>
                  </a:lnTo>
                  <a:lnTo>
                    <a:pt x="301" y="160"/>
                  </a:lnTo>
                  <a:lnTo>
                    <a:pt x="294" y="162"/>
                  </a:lnTo>
                  <a:lnTo>
                    <a:pt x="286" y="166"/>
                  </a:lnTo>
                  <a:lnTo>
                    <a:pt x="278" y="168"/>
                  </a:lnTo>
                  <a:lnTo>
                    <a:pt x="217" y="190"/>
                  </a:lnTo>
                  <a:lnTo>
                    <a:pt x="216" y="194"/>
                  </a:lnTo>
                  <a:lnTo>
                    <a:pt x="216" y="198"/>
                  </a:lnTo>
                  <a:lnTo>
                    <a:pt x="216" y="202"/>
                  </a:lnTo>
                  <a:lnTo>
                    <a:pt x="216" y="208"/>
                  </a:lnTo>
                  <a:lnTo>
                    <a:pt x="210" y="257"/>
                  </a:lnTo>
                  <a:lnTo>
                    <a:pt x="212" y="257"/>
                  </a:lnTo>
                  <a:lnTo>
                    <a:pt x="212" y="257"/>
                  </a:lnTo>
                  <a:lnTo>
                    <a:pt x="214" y="257"/>
                  </a:lnTo>
                  <a:lnTo>
                    <a:pt x="212" y="259"/>
                  </a:lnTo>
                  <a:lnTo>
                    <a:pt x="210" y="261"/>
                  </a:lnTo>
                  <a:lnTo>
                    <a:pt x="210" y="267"/>
                  </a:lnTo>
                  <a:lnTo>
                    <a:pt x="210" y="272"/>
                  </a:lnTo>
                  <a:lnTo>
                    <a:pt x="210" y="278"/>
                  </a:lnTo>
                  <a:lnTo>
                    <a:pt x="214" y="291"/>
                  </a:lnTo>
                  <a:lnTo>
                    <a:pt x="212" y="293"/>
                  </a:lnTo>
                  <a:lnTo>
                    <a:pt x="212" y="295"/>
                  </a:lnTo>
                  <a:lnTo>
                    <a:pt x="210" y="297"/>
                  </a:lnTo>
                  <a:lnTo>
                    <a:pt x="208" y="297"/>
                  </a:lnTo>
                  <a:lnTo>
                    <a:pt x="166" y="267"/>
                  </a:lnTo>
                  <a:lnTo>
                    <a:pt x="128" y="234"/>
                  </a:lnTo>
                  <a:lnTo>
                    <a:pt x="105" y="217"/>
                  </a:lnTo>
                  <a:lnTo>
                    <a:pt x="57" y="227"/>
                  </a:lnTo>
                  <a:lnTo>
                    <a:pt x="10" y="238"/>
                  </a:lnTo>
                  <a:lnTo>
                    <a:pt x="8" y="238"/>
                  </a:lnTo>
                  <a:lnTo>
                    <a:pt x="6" y="238"/>
                  </a:lnTo>
                  <a:lnTo>
                    <a:pt x="4" y="238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0" y="232"/>
                  </a:lnTo>
                  <a:lnTo>
                    <a:pt x="0" y="230"/>
                  </a:lnTo>
                  <a:lnTo>
                    <a:pt x="2" y="229"/>
                  </a:lnTo>
                  <a:lnTo>
                    <a:pt x="8" y="223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6" y="215"/>
                  </a:lnTo>
                  <a:lnTo>
                    <a:pt x="17" y="215"/>
                  </a:lnTo>
                  <a:lnTo>
                    <a:pt x="27" y="202"/>
                  </a:lnTo>
                  <a:lnTo>
                    <a:pt x="37" y="189"/>
                  </a:lnTo>
                  <a:lnTo>
                    <a:pt x="44" y="173"/>
                  </a:lnTo>
                  <a:lnTo>
                    <a:pt x="50" y="166"/>
                  </a:lnTo>
                  <a:lnTo>
                    <a:pt x="56" y="158"/>
                  </a:lnTo>
                  <a:lnTo>
                    <a:pt x="63" y="149"/>
                  </a:lnTo>
                  <a:lnTo>
                    <a:pt x="59" y="145"/>
                  </a:lnTo>
                  <a:lnTo>
                    <a:pt x="57" y="141"/>
                  </a:lnTo>
                  <a:lnTo>
                    <a:pt x="56" y="137"/>
                  </a:lnTo>
                  <a:lnTo>
                    <a:pt x="56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2" y="133"/>
                  </a:lnTo>
                  <a:lnTo>
                    <a:pt x="46" y="122"/>
                  </a:lnTo>
                  <a:lnTo>
                    <a:pt x="40" y="114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3" y="99"/>
                  </a:lnTo>
                  <a:lnTo>
                    <a:pt x="35" y="103"/>
                  </a:lnTo>
                  <a:lnTo>
                    <a:pt x="37" y="105"/>
                  </a:lnTo>
                  <a:lnTo>
                    <a:pt x="16" y="67"/>
                  </a:lnTo>
                  <a:lnTo>
                    <a:pt x="14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1"/>
                  </a:lnTo>
                  <a:lnTo>
                    <a:pt x="10" y="57"/>
                  </a:lnTo>
                  <a:lnTo>
                    <a:pt x="10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4" y="55"/>
                  </a:lnTo>
                  <a:lnTo>
                    <a:pt x="14" y="53"/>
                  </a:lnTo>
                  <a:lnTo>
                    <a:pt x="14" y="51"/>
                  </a:lnTo>
                  <a:lnTo>
                    <a:pt x="14" y="50"/>
                  </a:lnTo>
                  <a:lnTo>
                    <a:pt x="14" y="51"/>
                  </a:lnTo>
                  <a:lnTo>
                    <a:pt x="12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8" y="51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0" y="48"/>
                  </a:lnTo>
                  <a:lnTo>
                    <a:pt x="8" y="48"/>
                  </a:lnTo>
                  <a:lnTo>
                    <a:pt x="8" y="46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13" y="82"/>
                  </a:lnTo>
                  <a:lnTo>
                    <a:pt x="149" y="46"/>
                  </a:lnTo>
                  <a:lnTo>
                    <a:pt x="189" y="12"/>
                  </a:lnTo>
                  <a:lnTo>
                    <a:pt x="189" y="12"/>
                  </a:lnTo>
                  <a:lnTo>
                    <a:pt x="191" y="10"/>
                  </a:lnTo>
                  <a:lnTo>
                    <a:pt x="191" y="6"/>
                  </a:lnTo>
                  <a:lnTo>
                    <a:pt x="191" y="2"/>
                  </a:lnTo>
                  <a:lnTo>
                    <a:pt x="193" y="2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solidFill>
                <a:schemeClr val="accent1">
                  <a:lumMod val="50000"/>
                </a:schemeClr>
              </a:solidFill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1" name="Freeform 33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10311" y="6888"/>
              <a:ext cx="1131" cy="991"/>
            </a:xfrm>
            <a:custGeom>
              <a:avLst/>
              <a:gdLst>
                <a:gd name="T0" fmla="*/ 185 w 339"/>
                <a:gd name="T1" fmla="*/ 36 h 297"/>
                <a:gd name="T2" fmla="*/ 183 w 339"/>
                <a:gd name="T3" fmla="*/ 63 h 297"/>
                <a:gd name="T4" fmla="*/ 73 w 339"/>
                <a:gd name="T5" fmla="*/ 86 h 297"/>
                <a:gd name="T6" fmla="*/ 166 w 339"/>
                <a:gd name="T7" fmla="*/ 244 h 297"/>
                <a:gd name="T8" fmla="*/ 176 w 339"/>
                <a:gd name="T9" fmla="*/ 44 h 297"/>
                <a:gd name="T10" fmla="*/ 267 w 339"/>
                <a:gd name="T11" fmla="*/ 147 h 297"/>
                <a:gd name="T12" fmla="*/ 256 w 339"/>
                <a:gd name="T13" fmla="*/ 152 h 297"/>
                <a:gd name="T14" fmla="*/ 40 w 339"/>
                <a:gd name="T15" fmla="*/ 219 h 297"/>
                <a:gd name="T16" fmla="*/ 172 w 339"/>
                <a:gd name="T17" fmla="*/ 61 h 297"/>
                <a:gd name="T18" fmla="*/ 256 w 339"/>
                <a:gd name="T19" fmla="*/ 143 h 297"/>
                <a:gd name="T20" fmla="*/ 160 w 339"/>
                <a:gd name="T21" fmla="*/ 234 h 297"/>
                <a:gd name="T22" fmla="*/ 168 w 339"/>
                <a:gd name="T23" fmla="*/ 51 h 297"/>
                <a:gd name="T24" fmla="*/ 59 w 339"/>
                <a:gd name="T25" fmla="*/ 215 h 297"/>
                <a:gd name="T26" fmla="*/ 179 w 339"/>
                <a:gd name="T27" fmla="*/ 74 h 297"/>
                <a:gd name="T28" fmla="*/ 254 w 339"/>
                <a:gd name="T29" fmla="*/ 158 h 297"/>
                <a:gd name="T30" fmla="*/ 67 w 339"/>
                <a:gd name="T31" fmla="*/ 213 h 297"/>
                <a:gd name="T32" fmla="*/ 40 w 339"/>
                <a:gd name="T33" fmla="*/ 90 h 297"/>
                <a:gd name="T34" fmla="*/ 193 w 339"/>
                <a:gd name="T35" fmla="*/ 248 h 297"/>
                <a:gd name="T36" fmla="*/ 42 w 339"/>
                <a:gd name="T37" fmla="*/ 196 h 297"/>
                <a:gd name="T38" fmla="*/ 227 w 339"/>
                <a:gd name="T39" fmla="*/ 126 h 297"/>
                <a:gd name="T40" fmla="*/ 198 w 339"/>
                <a:gd name="T41" fmla="*/ 234 h 297"/>
                <a:gd name="T42" fmla="*/ 67 w 339"/>
                <a:gd name="T43" fmla="*/ 181 h 297"/>
                <a:gd name="T44" fmla="*/ 99 w 339"/>
                <a:gd name="T45" fmla="*/ 171 h 297"/>
                <a:gd name="T46" fmla="*/ 92 w 339"/>
                <a:gd name="T47" fmla="*/ 187 h 297"/>
                <a:gd name="T48" fmla="*/ 78 w 339"/>
                <a:gd name="T49" fmla="*/ 194 h 297"/>
                <a:gd name="T50" fmla="*/ 118 w 339"/>
                <a:gd name="T51" fmla="*/ 208 h 297"/>
                <a:gd name="T52" fmla="*/ 147 w 339"/>
                <a:gd name="T53" fmla="*/ 211 h 297"/>
                <a:gd name="T54" fmla="*/ 168 w 339"/>
                <a:gd name="T55" fmla="*/ 189 h 297"/>
                <a:gd name="T56" fmla="*/ 168 w 339"/>
                <a:gd name="T57" fmla="*/ 179 h 297"/>
                <a:gd name="T58" fmla="*/ 185 w 339"/>
                <a:gd name="T59" fmla="*/ 198 h 297"/>
                <a:gd name="T60" fmla="*/ 172 w 339"/>
                <a:gd name="T61" fmla="*/ 219 h 297"/>
                <a:gd name="T62" fmla="*/ 208 w 339"/>
                <a:gd name="T63" fmla="*/ 185 h 297"/>
                <a:gd name="T64" fmla="*/ 246 w 339"/>
                <a:gd name="T65" fmla="*/ 154 h 297"/>
                <a:gd name="T66" fmla="*/ 231 w 339"/>
                <a:gd name="T67" fmla="*/ 156 h 297"/>
                <a:gd name="T68" fmla="*/ 206 w 339"/>
                <a:gd name="T69" fmla="*/ 147 h 297"/>
                <a:gd name="T70" fmla="*/ 210 w 339"/>
                <a:gd name="T71" fmla="*/ 135 h 297"/>
                <a:gd name="T72" fmla="*/ 204 w 339"/>
                <a:gd name="T73" fmla="*/ 116 h 297"/>
                <a:gd name="T74" fmla="*/ 168 w 339"/>
                <a:gd name="T75" fmla="*/ 65 h 297"/>
                <a:gd name="T76" fmla="*/ 174 w 339"/>
                <a:gd name="T77" fmla="*/ 88 h 297"/>
                <a:gd name="T78" fmla="*/ 162 w 339"/>
                <a:gd name="T79" fmla="*/ 103 h 297"/>
                <a:gd name="T80" fmla="*/ 160 w 339"/>
                <a:gd name="T81" fmla="*/ 82 h 297"/>
                <a:gd name="T82" fmla="*/ 145 w 339"/>
                <a:gd name="T83" fmla="*/ 78 h 297"/>
                <a:gd name="T84" fmla="*/ 124 w 339"/>
                <a:gd name="T85" fmla="*/ 99 h 297"/>
                <a:gd name="T86" fmla="*/ 78 w 339"/>
                <a:gd name="T87" fmla="*/ 103 h 297"/>
                <a:gd name="T88" fmla="*/ 94 w 339"/>
                <a:gd name="T89" fmla="*/ 116 h 297"/>
                <a:gd name="T90" fmla="*/ 67 w 339"/>
                <a:gd name="T91" fmla="*/ 109 h 297"/>
                <a:gd name="T92" fmla="*/ 69 w 339"/>
                <a:gd name="T93" fmla="*/ 139 h 297"/>
                <a:gd name="T94" fmla="*/ 56 w 339"/>
                <a:gd name="T95" fmla="*/ 175 h 297"/>
                <a:gd name="T96" fmla="*/ 202 w 339"/>
                <a:gd name="T97" fmla="*/ 15 h 297"/>
                <a:gd name="T98" fmla="*/ 339 w 339"/>
                <a:gd name="T99" fmla="*/ 141 h 297"/>
                <a:gd name="T100" fmla="*/ 324 w 339"/>
                <a:gd name="T101" fmla="*/ 160 h 297"/>
                <a:gd name="T102" fmla="*/ 216 w 339"/>
                <a:gd name="T103" fmla="*/ 194 h 297"/>
                <a:gd name="T104" fmla="*/ 214 w 339"/>
                <a:gd name="T105" fmla="*/ 291 h 297"/>
                <a:gd name="T106" fmla="*/ 2 w 339"/>
                <a:gd name="T107" fmla="*/ 238 h 297"/>
                <a:gd name="T108" fmla="*/ 44 w 339"/>
                <a:gd name="T109" fmla="*/ 173 h 297"/>
                <a:gd name="T110" fmla="*/ 54 w 339"/>
                <a:gd name="T111" fmla="*/ 133 h 297"/>
                <a:gd name="T112" fmla="*/ 14 w 339"/>
                <a:gd name="T113" fmla="*/ 65 h 297"/>
                <a:gd name="T114" fmla="*/ 12 w 339"/>
                <a:gd name="T115" fmla="*/ 51 h 297"/>
                <a:gd name="T116" fmla="*/ 6 w 339"/>
                <a:gd name="T117" fmla="*/ 4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9" h="297">
                  <a:moveTo>
                    <a:pt x="29" y="217"/>
                  </a:moveTo>
                  <a:lnTo>
                    <a:pt x="29" y="219"/>
                  </a:lnTo>
                  <a:lnTo>
                    <a:pt x="33" y="219"/>
                  </a:lnTo>
                  <a:lnTo>
                    <a:pt x="31" y="217"/>
                  </a:lnTo>
                  <a:lnTo>
                    <a:pt x="31" y="217"/>
                  </a:lnTo>
                  <a:lnTo>
                    <a:pt x="29" y="217"/>
                  </a:lnTo>
                  <a:close/>
                  <a:moveTo>
                    <a:pt x="185" y="36"/>
                  </a:moveTo>
                  <a:lnTo>
                    <a:pt x="183" y="36"/>
                  </a:lnTo>
                  <a:lnTo>
                    <a:pt x="183" y="36"/>
                  </a:lnTo>
                  <a:lnTo>
                    <a:pt x="187" y="38"/>
                  </a:lnTo>
                  <a:lnTo>
                    <a:pt x="187" y="36"/>
                  </a:lnTo>
                  <a:lnTo>
                    <a:pt x="187" y="36"/>
                  </a:lnTo>
                  <a:lnTo>
                    <a:pt x="185" y="36"/>
                  </a:lnTo>
                  <a:close/>
                  <a:moveTo>
                    <a:pt x="267" y="160"/>
                  </a:moveTo>
                  <a:lnTo>
                    <a:pt x="267" y="160"/>
                  </a:lnTo>
                  <a:lnTo>
                    <a:pt x="267" y="160"/>
                  </a:lnTo>
                  <a:lnTo>
                    <a:pt x="267" y="160"/>
                  </a:lnTo>
                  <a:lnTo>
                    <a:pt x="269" y="162"/>
                  </a:lnTo>
                  <a:lnTo>
                    <a:pt x="269" y="162"/>
                  </a:lnTo>
                  <a:lnTo>
                    <a:pt x="269" y="162"/>
                  </a:lnTo>
                  <a:lnTo>
                    <a:pt x="269" y="160"/>
                  </a:lnTo>
                  <a:lnTo>
                    <a:pt x="269" y="158"/>
                  </a:lnTo>
                  <a:lnTo>
                    <a:pt x="269" y="158"/>
                  </a:lnTo>
                  <a:lnTo>
                    <a:pt x="267" y="158"/>
                  </a:lnTo>
                  <a:lnTo>
                    <a:pt x="267" y="160"/>
                  </a:lnTo>
                  <a:close/>
                  <a:moveTo>
                    <a:pt x="183" y="63"/>
                  </a:moveTo>
                  <a:lnTo>
                    <a:pt x="185" y="63"/>
                  </a:lnTo>
                  <a:lnTo>
                    <a:pt x="187" y="65"/>
                  </a:lnTo>
                  <a:lnTo>
                    <a:pt x="189" y="65"/>
                  </a:lnTo>
                  <a:lnTo>
                    <a:pt x="189" y="65"/>
                  </a:lnTo>
                  <a:lnTo>
                    <a:pt x="187" y="63"/>
                  </a:lnTo>
                  <a:lnTo>
                    <a:pt x="185" y="63"/>
                  </a:lnTo>
                  <a:lnTo>
                    <a:pt x="183" y="63"/>
                  </a:lnTo>
                  <a:close/>
                  <a:moveTo>
                    <a:pt x="71" y="86"/>
                  </a:moveTo>
                  <a:lnTo>
                    <a:pt x="75" y="88"/>
                  </a:lnTo>
                  <a:lnTo>
                    <a:pt x="75" y="88"/>
                  </a:lnTo>
                  <a:lnTo>
                    <a:pt x="77" y="86"/>
                  </a:lnTo>
                  <a:lnTo>
                    <a:pt x="75" y="86"/>
                  </a:lnTo>
                  <a:lnTo>
                    <a:pt x="73" y="86"/>
                  </a:lnTo>
                  <a:lnTo>
                    <a:pt x="71" y="86"/>
                  </a:lnTo>
                  <a:close/>
                  <a:moveTo>
                    <a:pt x="40" y="202"/>
                  </a:moveTo>
                  <a:lnTo>
                    <a:pt x="42" y="204"/>
                  </a:lnTo>
                  <a:lnTo>
                    <a:pt x="44" y="204"/>
                  </a:lnTo>
                  <a:lnTo>
                    <a:pt x="46" y="204"/>
                  </a:lnTo>
                  <a:lnTo>
                    <a:pt x="40" y="202"/>
                  </a:lnTo>
                  <a:lnTo>
                    <a:pt x="40" y="202"/>
                  </a:lnTo>
                  <a:lnTo>
                    <a:pt x="40" y="202"/>
                  </a:lnTo>
                  <a:lnTo>
                    <a:pt x="40" y="202"/>
                  </a:lnTo>
                  <a:close/>
                  <a:moveTo>
                    <a:pt x="162" y="242"/>
                  </a:moveTo>
                  <a:lnTo>
                    <a:pt x="164" y="242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6" y="242"/>
                  </a:lnTo>
                  <a:lnTo>
                    <a:pt x="162" y="242"/>
                  </a:lnTo>
                  <a:close/>
                  <a:moveTo>
                    <a:pt x="179" y="46"/>
                  </a:moveTo>
                  <a:lnTo>
                    <a:pt x="181" y="46"/>
                  </a:lnTo>
                  <a:lnTo>
                    <a:pt x="183" y="46"/>
                  </a:lnTo>
                  <a:lnTo>
                    <a:pt x="181" y="44"/>
                  </a:lnTo>
                  <a:lnTo>
                    <a:pt x="177" y="44"/>
                  </a:lnTo>
                  <a:lnTo>
                    <a:pt x="177" y="44"/>
                  </a:lnTo>
                  <a:lnTo>
                    <a:pt x="176" y="44"/>
                  </a:lnTo>
                  <a:lnTo>
                    <a:pt x="176" y="44"/>
                  </a:lnTo>
                  <a:lnTo>
                    <a:pt x="177" y="44"/>
                  </a:lnTo>
                  <a:lnTo>
                    <a:pt x="179" y="46"/>
                  </a:lnTo>
                  <a:close/>
                  <a:moveTo>
                    <a:pt x="195" y="257"/>
                  </a:moveTo>
                  <a:lnTo>
                    <a:pt x="191" y="257"/>
                  </a:lnTo>
                  <a:lnTo>
                    <a:pt x="189" y="257"/>
                  </a:lnTo>
                  <a:lnTo>
                    <a:pt x="195" y="259"/>
                  </a:lnTo>
                  <a:lnTo>
                    <a:pt x="198" y="257"/>
                  </a:lnTo>
                  <a:lnTo>
                    <a:pt x="196" y="257"/>
                  </a:lnTo>
                  <a:lnTo>
                    <a:pt x="195" y="257"/>
                  </a:lnTo>
                  <a:lnTo>
                    <a:pt x="195" y="257"/>
                  </a:lnTo>
                  <a:close/>
                  <a:moveTo>
                    <a:pt x="269" y="154"/>
                  </a:moveTo>
                  <a:lnTo>
                    <a:pt x="269" y="150"/>
                  </a:lnTo>
                  <a:lnTo>
                    <a:pt x="267" y="147"/>
                  </a:lnTo>
                  <a:lnTo>
                    <a:pt x="263" y="143"/>
                  </a:lnTo>
                  <a:lnTo>
                    <a:pt x="269" y="154"/>
                  </a:lnTo>
                  <a:lnTo>
                    <a:pt x="269" y="154"/>
                  </a:lnTo>
                  <a:lnTo>
                    <a:pt x="269" y="154"/>
                  </a:lnTo>
                  <a:lnTo>
                    <a:pt x="269" y="154"/>
                  </a:lnTo>
                  <a:close/>
                  <a:moveTo>
                    <a:pt x="37" y="210"/>
                  </a:moveTo>
                  <a:lnTo>
                    <a:pt x="35" y="210"/>
                  </a:lnTo>
                  <a:lnTo>
                    <a:pt x="33" y="211"/>
                  </a:lnTo>
                  <a:lnTo>
                    <a:pt x="35" y="211"/>
                  </a:lnTo>
                  <a:lnTo>
                    <a:pt x="38" y="213"/>
                  </a:lnTo>
                  <a:lnTo>
                    <a:pt x="44" y="213"/>
                  </a:lnTo>
                  <a:lnTo>
                    <a:pt x="37" y="210"/>
                  </a:lnTo>
                  <a:close/>
                  <a:moveTo>
                    <a:pt x="256" y="152"/>
                  </a:moveTo>
                  <a:lnTo>
                    <a:pt x="257" y="156"/>
                  </a:lnTo>
                  <a:lnTo>
                    <a:pt x="259" y="160"/>
                  </a:lnTo>
                  <a:lnTo>
                    <a:pt x="259" y="164"/>
                  </a:lnTo>
                  <a:lnTo>
                    <a:pt x="259" y="164"/>
                  </a:lnTo>
                  <a:lnTo>
                    <a:pt x="261" y="164"/>
                  </a:lnTo>
                  <a:lnTo>
                    <a:pt x="261" y="164"/>
                  </a:lnTo>
                  <a:lnTo>
                    <a:pt x="259" y="158"/>
                  </a:lnTo>
                  <a:lnTo>
                    <a:pt x="257" y="154"/>
                  </a:lnTo>
                  <a:lnTo>
                    <a:pt x="256" y="152"/>
                  </a:lnTo>
                  <a:close/>
                  <a:moveTo>
                    <a:pt x="35" y="215"/>
                  </a:moveTo>
                  <a:lnTo>
                    <a:pt x="37" y="217"/>
                  </a:lnTo>
                  <a:lnTo>
                    <a:pt x="38" y="219"/>
                  </a:lnTo>
                  <a:lnTo>
                    <a:pt x="40" y="219"/>
                  </a:lnTo>
                  <a:lnTo>
                    <a:pt x="42" y="219"/>
                  </a:lnTo>
                  <a:lnTo>
                    <a:pt x="44" y="219"/>
                  </a:lnTo>
                  <a:lnTo>
                    <a:pt x="40" y="217"/>
                  </a:lnTo>
                  <a:lnTo>
                    <a:pt x="37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close/>
                  <a:moveTo>
                    <a:pt x="162" y="59"/>
                  </a:moveTo>
                  <a:lnTo>
                    <a:pt x="170" y="63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7" y="63"/>
                  </a:lnTo>
                  <a:lnTo>
                    <a:pt x="17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2" y="59"/>
                  </a:lnTo>
                  <a:close/>
                  <a:moveTo>
                    <a:pt x="256" y="143"/>
                  </a:moveTo>
                  <a:lnTo>
                    <a:pt x="259" y="150"/>
                  </a:lnTo>
                  <a:lnTo>
                    <a:pt x="263" y="160"/>
                  </a:lnTo>
                  <a:lnTo>
                    <a:pt x="261" y="150"/>
                  </a:lnTo>
                  <a:lnTo>
                    <a:pt x="257" y="141"/>
                  </a:lnTo>
                  <a:lnTo>
                    <a:pt x="257" y="141"/>
                  </a:lnTo>
                  <a:lnTo>
                    <a:pt x="257" y="141"/>
                  </a:lnTo>
                  <a:lnTo>
                    <a:pt x="256" y="143"/>
                  </a:lnTo>
                  <a:close/>
                  <a:moveTo>
                    <a:pt x="42" y="72"/>
                  </a:moveTo>
                  <a:lnTo>
                    <a:pt x="35" y="76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8" y="76"/>
                  </a:lnTo>
                  <a:lnTo>
                    <a:pt x="46" y="74"/>
                  </a:lnTo>
                  <a:lnTo>
                    <a:pt x="46" y="72"/>
                  </a:lnTo>
                  <a:lnTo>
                    <a:pt x="44" y="72"/>
                  </a:lnTo>
                  <a:lnTo>
                    <a:pt x="42" y="72"/>
                  </a:lnTo>
                  <a:close/>
                  <a:moveTo>
                    <a:pt x="151" y="232"/>
                  </a:moveTo>
                  <a:lnTo>
                    <a:pt x="155" y="234"/>
                  </a:lnTo>
                  <a:lnTo>
                    <a:pt x="156" y="236"/>
                  </a:lnTo>
                  <a:lnTo>
                    <a:pt x="160" y="234"/>
                  </a:lnTo>
                  <a:lnTo>
                    <a:pt x="166" y="232"/>
                  </a:lnTo>
                  <a:lnTo>
                    <a:pt x="151" y="232"/>
                  </a:lnTo>
                  <a:close/>
                  <a:moveTo>
                    <a:pt x="54" y="78"/>
                  </a:moveTo>
                  <a:lnTo>
                    <a:pt x="52" y="76"/>
                  </a:lnTo>
                  <a:lnTo>
                    <a:pt x="52" y="76"/>
                  </a:lnTo>
                  <a:lnTo>
                    <a:pt x="44" y="78"/>
                  </a:lnTo>
                  <a:lnTo>
                    <a:pt x="37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4" y="80"/>
                  </a:lnTo>
                  <a:lnTo>
                    <a:pt x="54" y="78"/>
                  </a:lnTo>
                  <a:close/>
                  <a:moveTo>
                    <a:pt x="168" y="51"/>
                  </a:moveTo>
                  <a:lnTo>
                    <a:pt x="168" y="51"/>
                  </a:lnTo>
                  <a:lnTo>
                    <a:pt x="166" y="53"/>
                  </a:lnTo>
                  <a:lnTo>
                    <a:pt x="166" y="53"/>
                  </a:lnTo>
                  <a:lnTo>
                    <a:pt x="177" y="57"/>
                  </a:lnTo>
                  <a:lnTo>
                    <a:pt x="189" y="59"/>
                  </a:lnTo>
                  <a:lnTo>
                    <a:pt x="177" y="55"/>
                  </a:lnTo>
                  <a:lnTo>
                    <a:pt x="168" y="51"/>
                  </a:lnTo>
                  <a:close/>
                  <a:moveTo>
                    <a:pt x="40" y="208"/>
                  </a:moveTo>
                  <a:lnTo>
                    <a:pt x="42" y="210"/>
                  </a:lnTo>
                  <a:lnTo>
                    <a:pt x="46" y="211"/>
                  </a:lnTo>
                  <a:lnTo>
                    <a:pt x="50" y="213"/>
                  </a:lnTo>
                  <a:lnTo>
                    <a:pt x="52" y="215"/>
                  </a:lnTo>
                  <a:lnTo>
                    <a:pt x="56" y="215"/>
                  </a:lnTo>
                  <a:lnTo>
                    <a:pt x="59" y="215"/>
                  </a:lnTo>
                  <a:lnTo>
                    <a:pt x="50" y="210"/>
                  </a:lnTo>
                  <a:lnTo>
                    <a:pt x="42" y="206"/>
                  </a:lnTo>
                  <a:lnTo>
                    <a:pt x="40" y="208"/>
                  </a:lnTo>
                  <a:lnTo>
                    <a:pt x="40" y="208"/>
                  </a:lnTo>
                  <a:close/>
                  <a:moveTo>
                    <a:pt x="179" y="74"/>
                  </a:moveTo>
                  <a:lnTo>
                    <a:pt x="172" y="71"/>
                  </a:lnTo>
                  <a:lnTo>
                    <a:pt x="162" y="65"/>
                  </a:lnTo>
                  <a:lnTo>
                    <a:pt x="160" y="65"/>
                  </a:lnTo>
                  <a:lnTo>
                    <a:pt x="158" y="65"/>
                  </a:lnTo>
                  <a:lnTo>
                    <a:pt x="156" y="65"/>
                  </a:lnTo>
                  <a:lnTo>
                    <a:pt x="155" y="67"/>
                  </a:lnTo>
                  <a:lnTo>
                    <a:pt x="168" y="71"/>
                  </a:lnTo>
                  <a:lnTo>
                    <a:pt x="179" y="74"/>
                  </a:lnTo>
                  <a:close/>
                  <a:moveTo>
                    <a:pt x="195" y="240"/>
                  </a:moveTo>
                  <a:lnTo>
                    <a:pt x="170" y="244"/>
                  </a:lnTo>
                  <a:lnTo>
                    <a:pt x="174" y="246"/>
                  </a:lnTo>
                  <a:lnTo>
                    <a:pt x="176" y="246"/>
                  </a:lnTo>
                  <a:lnTo>
                    <a:pt x="177" y="246"/>
                  </a:lnTo>
                  <a:lnTo>
                    <a:pt x="187" y="244"/>
                  </a:lnTo>
                  <a:lnTo>
                    <a:pt x="196" y="242"/>
                  </a:lnTo>
                  <a:lnTo>
                    <a:pt x="196" y="238"/>
                  </a:lnTo>
                  <a:lnTo>
                    <a:pt x="196" y="238"/>
                  </a:lnTo>
                  <a:lnTo>
                    <a:pt x="195" y="240"/>
                  </a:lnTo>
                  <a:close/>
                  <a:moveTo>
                    <a:pt x="242" y="133"/>
                  </a:moveTo>
                  <a:lnTo>
                    <a:pt x="254" y="158"/>
                  </a:lnTo>
                  <a:lnTo>
                    <a:pt x="254" y="158"/>
                  </a:lnTo>
                  <a:lnTo>
                    <a:pt x="254" y="160"/>
                  </a:lnTo>
                  <a:lnTo>
                    <a:pt x="256" y="160"/>
                  </a:lnTo>
                  <a:lnTo>
                    <a:pt x="256" y="158"/>
                  </a:lnTo>
                  <a:lnTo>
                    <a:pt x="252" y="147"/>
                  </a:lnTo>
                  <a:lnTo>
                    <a:pt x="246" y="135"/>
                  </a:lnTo>
                  <a:lnTo>
                    <a:pt x="244" y="135"/>
                  </a:lnTo>
                  <a:lnTo>
                    <a:pt x="242" y="133"/>
                  </a:lnTo>
                  <a:lnTo>
                    <a:pt x="242" y="133"/>
                  </a:lnTo>
                  <a:lnTo>
                    <a:pt x="242" y="133"/>
                  </a:lnTo>
                  <a:close/>
                  <a:moveTo>
                    <a:pt x="50" y="202"/>
                  </a:moveTo>
                  <a:lnTo>
                    <a:pt x="56" y="206"/>
                  </a:lnTo>
                  <a:lnTo>
                    <a:pt x="61" y="210"/>
                  </a:lnTo>
                  <a:lnTo>
                    <a:pt x="67" y="213"/>
                  </a:lnTo>
                  <a:lnTo>
                    <a:pt x="69" y="213"/>
                  </a:lnTo>
                  <a:lnTo>
                    <a:pt x="73" y="213"/>
                  </a:lnTo>
                  <a:lnTo>
                    <a:pt x="77" y="211"/>
                  </a:lnTo>
                  <a:lnTo>
                    <a:pt x="65" y="208"/>
                  </a:lnTo>
                  <a:lnTo>
                    <a:pt x="54" y="204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50" y="202"/>
                  </a:lnTo>
                  <a:lnTo>
                    <a:pt x="50" y="202"/>
                  </a:lnTo>
                  <a:lnTo>
                    <a:pt x="50" y="202"/>
                  </a:lnTo>
                  <a:close/>
                  <a:moveTo>
                    <a:pt x="57" y="82"/>
                  </a:moveTo>
                  <a:lnTo>
                    <a:pt x="40" y="88"/>
                  </a:lnTo>
                  <a:lnTo>
                    <a:pt x="40" y="90"/>
                  </a:lnTo>
                  <a:lnTo>
                    <a:pt x="42" y="93"/>
                  </a:lnTo>
                  <a:lnTo>
                    <a:pt x="61" y="82"/>
                  </a:lnTo>
                  <a:lnTo>
                    <a:pt x="59" y="80"/>
                  </a:lnTo>
                  <a:lnTo>
                    <a:pt x="57" y="82"/>
                  </a:lnTo>
                  <a:close/>
                  <a:moveTo>
                    <a:pt x="193" y="248"/>
                  </a:moveTo>
                  <a:lnTo>
                    <a:pt x="183" y="250"/>
                  </a:lnTo>
                  <a:lnTo>
                    <a:pt x="176" y="251"/>
                  </a:lnTo>
                  <a:lnTo>
                    <a:pt x="177" y="253"/>
                  </a:lnTo>
                  <a:lnTo>
                    <a:pt x="179" y="253"/>
                  </a:lnTo>
                  <a:lnTo>
                    <a:pt x="189" y="253"/>
                  </a:lnTo>
                  <a:lnTo>
                    <a:pt x="196" y="253"/>
                  </a:lnTo>
                  <a:lnTo>
                    <a:pt x="196" y="246"/>
                  </a:lnTo>
                  <a:lnTo>
                    <a:pt x="193" y="248"/>
                  </a:lnTo>
                  <a:close/>
                  <a:moveTo>
                    <a:pt x="71" y="86"/>
                  </a:moveTo>
                  <a:lnTo>
                    <a:pt x="61" y="90"/>
                  </a:lnTo>
                  <a:lnTo>
                    <a:pt x="54" y="93"/>
                  </a:lnTo>
                  <a:lnTo>
                    <a:pt x="44" y="97"/>
                  </a:lnTo>
                  <a:lnTo>
                    <a:pt x="48" y="103"/>
                  </a:lnTo>
                  <a:lnTo>
                    <a:pt x="59" y="95"/>
                  </a:lnTo>
                  <a:lnTo>
                    <a:pt x="71" y="90"/>
                  </a:lnTo>
                  <a:lnTo>
                    <a:pt x="73" y="90"/>
                  </a:lnTo>
                  <a:lnTo>
                    <a:pt x="71" y="88"/>
                  </a:lnTo>
                  <a:lnTo>
                    <a:pt x="71" y="86"/>
                  </a:lnTo>
                  <a:close/>
                  <a:moveTo>
                    <a:pt x="50" y="185"/>
                  </a:moveTo>
                  <a:lnTo>
                    <a:pt x="46" y="190"/>
                  </a:lnTo>
                  <a:lnTo>
                    <a:pt x="42" y="196"/>
                  </a:lnTo>
                  <a:lnTo>
                    <a:pt x="52" y="200"/>
                  </a:lnTo>
                  <a:lnTo>
                    <a:pt x="61" y="202"/>
                  </a:lnTo>
                  <a:lnTo>
                    <a:pt x="69" y="206"/>
                  </a:lnTo>
                  <a:lnTo>
                    <a:pt x="71" y="206"/>
                  </a:lnTo>
                  <a:lnTo>
                    <a:pt x="71" y="206"/>
                  </a:lnTo>
                  <a:lnTo>
                    <a:pt x="69" y="206"/>
                  </a:lnTo>
                  <a:lnTo>
                    <a:pt x="69" y="206"/>
                  </a:lnTo>
                  <a:lnTo>
                    <a:pt x="61" y="200"/>
                  </a:lnTo>
                  <a:lnTo>
                    <a:pt x="56" y="194"/>
                  </a:lnTo>
                  <a:lnTo>
                    <a:pt x="50" y="189"/>
                  </a:lnTo>
                  <a:lnTo>
                    <a:pt x="50" y="187"/>
                  </a:lnTo>
                  <a:lnTo>
                    <a:pt x="50" y="185"/>
                  </a:lnTo>
                  <a:close/>
                  <a:moveTo>
                    <a:pt x="227" y="126"/>
                  </a:moveTo>
                  <a:lnTo>
                    <a:pt x="235" y="145"/>
                  </a:lnTo>
                  <a:lnTo>
                    <a:pt x="244" y="164"/>
                  </a:lnTo>
                  <a:lnTo>
                    <a:pt x="240" y="147"/>
                  </a:lnTo>
                  <a:lnTo>
                    <a:pt x="235" y="130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5" y="126"/>
                  </a:lnTo>
                  <a:lnTo>
                    <a:pt x="227" y="126"/>
                  </a:lnTo>
                  <a:close/>
                  <a:moveTo>
                    <a:pt x="195" y="229"/>
                  </a:moveTo>
                  <a:lnTo>
                    <a:pt x="162" y="238"/>
                  </a:lnTo>
                  <a:lnTo>
                    <a:pt x="181" y="238"/>
                  </a:lnTo>
                  <a:lnTo>
                    <a:pt x="198" y="234"/>
                  </a:lnTo>
                  <a:lnTo>
                    <a:pt x="198" y="232"/>
                  </a:lnTo>
                  <a:lnTo>
                    <a:pt x="200" y="229"/>
                  </a:lnTo>
                  <a:lnTo>
                    <a:pt x="196" y="229"/>
                  </a:lnTo>
                  <a:lnTo>
                    <a:pt x="195" y="229"/>
                  </a:lnTo>
                  <a:close/>
                  <a:moveTo>
                    <a:pt x="50" y="185"/>
                  </a:moveTo>
                  <a:lnTo>
                    <a:pt x="52" y="185"/>
                  </a:lnTo>
                  <a:lnTo>
                    <a:pt x="54" y="185"/>
                  </a:lnTo>
                  <a:lnTo>
                    <a:pt x="61" y="187"/>
                  </a:lnTo>
                  <a:lnTo>
                    <a:pt x="71" y="189"/>
                  </a:lnTo>
                  <a:lnTo>
                    <a:pt x="69" y="187"/>
                  </a:lnTo>
                  <a:lnTo>
                    <a:pt x="67" y="185"/>
                  </a:lnTo>
                  <a:lnTo>
                    <a:pt x="67" y="183"/>
                  </a:lnTo>
                  <a:lnTo>
                    <a:pt x="67" y="181"/>
                  </a:lnTo>
                  <a:lnTo>
                    <a:pt x="69" y="181"/>
                  </a:lnTo>
                  <a:lnTo>
                    <a:pt x="78" y="185"/>
                  </a:lnTo>
                  <a:lnTo>
                    <a:pt x="88" y="187"/>
                  </a:lnTo>
                  <a:lnTo>
                    <a:pt x="88" y="185"/>
                  </a:lnTo>
                  <a:lnTo>
                    <a:pt x="90" y="183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6" y="181"/>
                  </a:lnTo>
                  <a:lnTo>
                    <a:pt x="97" y="179"/>
                  </a:lnTo>
                  <a:lnTo>
                    <a:pt x="99" y="179"/>
                  </a:lnTo>
                  <a:lnTo>
                    <a:pt x="99" y="175"/>
                  </a:lnTo>
                  <a:lnTo>
                    <a:pt x="99" y="173"/>
                  </a:lnTo>
                  <a:lnTo>
                    <a:pt x="99" y="171"/>
                  </a:lnTo>
                  <a:lnTo>
                    <a:pt x="101" y="170"/>
                  </a:lnTo>
                  <a:lnTo>
                    <a:pt x="103" y="170"/>
                  </a:lnTo>
                  <a:lnTo>
                    <a:pt x="103" y="170"/>
                  </a:lnTo>
                  <a:lnTo>
                    <a:pt x="105" y="171"/>
                  </a:lnTo>
                  <a:lnTo>
                    <a:pt x="101" y="171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1" y="179"/>
                  </a:lnTo>
                  <a:lnTo>
                    <a:pt x="99" y="181"/>
                  </a:lnTo>
                  <a:lnTo>
                    <a:pt x="96" y="183"/>
                  </a:lnTo>
                  <a:lnTo>
                    <a:pt x="94" y="185"/>
                  </a:lnTo>
                  <a:lnTo>
                    <a:pt x="92" y="185"/>
                  </a:lnTo>
                  <a:lnTo>
                    <a:pt x="92" y="187"/>
                  </a:lnTo>
                  <a:lnTo>
                    <a:pt x="92" y="187"/>
                  </a:lnTo>
                  <a:lnTo>
                    <a:pt x="92" y="189"/>
                  </a:lnTo>
                  <a:lnTo>
                    <a:pt x="92" y="190"/>
                  </a:lnTo>
                  <a:lnTo>
                    <a:pt x="90" y="190"/>
                  </a:lnTo>
                  <a:lnTo>
                    <a:pt x="86" y="189"/>
                  </a:lnTo>
                  <a:lnTo>
                    <a:pt x="80" y="189"/>
                  </a:lnTo>
                  <a:lnTo>
                    <a:pt x="75" y="187"/>
                  </a:lnTo>
                  <a:lnTo>
                    <a:pt x="80" y="190"/>
                  </a:lnTo>
                  <a:lnTo>
                    <a:pt x="86" y="194"/>
                  </a:lnTo>
                  <a:lnTo>
                    <a:pt x="88" y="196"/>
                  </a:lnTo>
                  <a:lnTo>
                    <a:pt x="86" y="196"/>
                  </a:lnTo>
                  <a:lnTo>
                    <a:pt x="86" y="198"/>
                  </a:lnTo>
                  <a:lnTo>
                    <a:pt x="78" y="194"/>
                  </a:lnTo>
                  <a:lnTo>
                    <a:pt x="71" y="192"/>
                  </a:lnTo>
                  <a:lnTo>
                    <a:pt x="63" y="189"/>
                  </a:lnTo>
                  <a:lnTo>
                    <a:pt x="61" y="189"/>
                  </a:lnTo>
                  <a:lnTo>
                    <a:pt x="57" y="189"/>
                  </a:lnTo>
                  <a:lnTo>
                    <a:pt x="56" y="190"/>
                  </a:lnTo>
                  <a:lnTo>
                    <a:pt x="69" y="200"/>
                  </a:lnTo>
                  <a:lnTo>
                    <a:pt x="82" y="211"/>
                  </a:lnTo>
                  <a:lnTo>
                    <a:pt x="97" y="208"/>
                  </a:lnTo>
                  <a:lnTo>
                    <a:pt x="115" y="204"/>
                  </a:lnTo>
                  <a:lnTo>
                    <a:pt x="117" y="204"/>
                  </a:lnTo>
                  <a:lnTo>
                    <a:pt x="118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20" y="210"/>
                  </a:lnTo>
                  <a:lnTo>
                    <a:pt x="122" y="210"/>
                  </a:lnTo>
                  <a:lnTo>
                    <a:pt x="132" y="217"/>
                  </a:lnTo>
                  <a:lnTo>
                    <a:pt x="141" y="225"/>
                  </a:lnTo>
                  <a:lnTo>
                    <a:pt x="143" y="227"/>
                  </a:lnTo>
                  <a:lnTo>
                    <a:pt x="145" y="225"/>
                  </a:lnTo>
                  <a:lnTo>
                    <a:pt x="147" y="225"/>
                  </a:lnTo>
                  <a:lnTo>
                    <a:pt x="158" y="219"/>
                  </a:lnTo>
                  <a:lnTo>
                    <a:pt x="170" y="215"/>
                  </a:lnTo>
                  <a:lnTo>
                    <a:pt x="162" y="215"/>
                  </a:lnTo>
                  <a:lnTo>
                    <a:pt x="155" y="215"/>
                  </a:lnTo>
                  <a:lnTo>
                    <a:pt x="149" y="213"/>
                  </a:lnTo>
                  <a:lnTo>
                    <a:pt x="147" y="211"/>
                  </a:lnTo>
                  <a:lnTo>
                    <a:pt x="147" y="210"/>
                  </a:lnTo>
                  <a:lnTo>
                    <a:pt x="149" y="208"/>
                  </a:lnTo>
                  <a:lnTo>
                    <a:pt x="151" y="206"/>
                  </a:lnTo>
                  <a:lnTo>
                    <a:pt x="158" y="204"/>
                  </a:lnTo>
                  <a:lnTo>
                    <a:pt x="166" y="202"/>
                  </a:lnTo>
                  <a:lnTo>
                    <a:pt x="176" y="198"/>
                  </a:lnTo>
                  <a:lnTo>
                    <a:pt x="170" y="198"/>
                  </a:lnTo>
                  <a:lnTo>
                    <a:pt x="166" y="198"/>
                  </a:lnTo>
                  <a:lnTo>
                    <a:pt x="164" y="196"/>
                  </a:lnTo>
                  <a:lnTo>
                    <a:pt x="162" y="194"/>
                  </a:lnTo>
                  <a:lnTo>
                    <a:pt x="164" y="192"/>
                  </a:lnTo>
                  <a:lnTo>
                    <a:pt x="166" y="190"/>
                  </a:lnTo>
                  <a:lnTo>
                    <a:pt x="168" y="189"/>
                  </a:lnTo>
                  <a:lnTo>
                    <a:pt x="170" y="189"/>
                  </a:lnTo>
                  <a:lnTo>
                    <a:pt x="172" y="187"/>
                  </a:lnTo>
                  <a:lnTo>
                    <a:pt x="172" y="185"/>
                  </a:lnTo>
                  <a:lnTo>
                    <a:pt x="166" y="181"/>
                  </a:lnTo>
                  <a:lnTo>
                    <a:pt x="160" y="177"/>
                  </a:lnTo>
                  <a:lnTo>
                    <a:pt x="160" y="175"/>
                  </a:lnTo>
                  <a:lnTo>
                    <a:pt x="162" y="175"/>
                  </a:lnTo>
                  <a:lnTo>
                    <a:pt x="164" y="173"/>
                  </a:lnTo>
                  <a:lnTo>
                    <a:pt x="166" y="173"/>
                  </a:lnTo>
                  <a:lnTo>
                    <a:pt x="164" y="175"/>
                  </a:lnTo>
                  <a:lnTo>
                    <a:pt x="164" y="175"/>
                  </a:lnTo>
                  <a:lnTo>
                    <a:pt x="164" y="177"/>
                  </a:lnTo>
                  <a:lnTo>
                    <a:pt x="168" y="179"/>
                  </a:lnTo>
                  <a:lnTo>
                    <a:pt x="172" y="183"/>
                  </a:lnTo>
                  <a:lnTo>
                    <a:pt x="176" y="187"/>
                  </a:lnTo>
                  <a:lnTo>
                    <a:pt x="172" y="189"/>
                  </a:lnTo>
                  <a:lnTo>
                    <a:pt x="170" y="192"/>
                  </a:lnTo>
                  <a:lnTo>
                    <a:pt x="166" y="194"/>
                  </a:lnTo>
                  <a:lnTo>
                    <a:pt x="170" y="194"/>
                  </a:lnTo>
                  <a:lnTo>
                    <a:pt x="174" y="196"/>
                  </a:lnTo>
                  <a:lnTo>
                    <a:pt x="177" y="196"/>
                  </a:lnTo>
                  <a:lnTo>
                    <a:pt x="179" y="194"/>
                  </a:lnTo>
                  <a:lnTo>
                    <a:pt x="183" y="194"/>
                  </a:lnTo>
                  <a:lnTo>
                    <a:pt x="185" y="196"/>
                  </a:lnTo>
                  <a:lnTo>
                    <a:pt x="185" y="198"/>
                  </a:lnTo>
                  <a:lnTo>
                    <a:pt x="185" y="198"/>
                  </a:lnTo>
                  <a:lnTo>
                    <a:pt x="168" y="204"/>
                  </a:lnTo>
                  <a:lnTo>
                    <a:pt x="153" y="210"/>
                  </a:lnTo>
                  <a:lnTo>
                    <a:pt x="153" y="210"/>
                  </a:lnTo>
                  <a:lnTo>
                    <a:pt x="151" y="210"/>
                  </a:lnTo>
                  <a:lnTo>
                    <a:pt x="151" y="211"/>
                  </a:lnTo>
                  <a:lnTo>
                    <a:pt x="153" y="211"/>
                  </a:lnTo>
                  <a:lnTo>
                    <a:pt x="168" y="213"/>
                  </a:lnTo>
                  <a:lnTo>
                    <a:pt x="183" y="211"/>
                  </a:lnTo>
                  <a:lnTo>
                    <a:pt x="196" y="208"/>
                  </a:lnTo>
                  <a:lnTo>
                    <a:pt x="198" y="210"/>
                  </a:lnTo>
                  <a:lnTo>
                    <a:pt x="198" y="211"/>
                  </a:lnTo>
                  <a:lnTo>
                    <a:pt x="198" y="211"/>
                  </a:lnTo>
                  <a:lnTo>
                    <a:pt x="172" y="219"/>
                  </a:lnTo>
                  <a:lnTo>
                    <a:pt x="147" y="227"/>
                  </a:lnTo>
                  <a:lnTo>
                    <a:pt x="149" y="229"/>
                  </a:lnTo>
                  <a:lnTo>
                    <a:pt x="151" y="229"/>
                  </a:lnTo>
                  <a:lnTo>
                    <a:pt x="156" y="229"/>
                  </a:lnTo>
                  <a:lnTo>
                    <a:pt x="164" y="229"/>
                  </a:lnTo>
                  <a:lnTo>
                    <a:pt x="172" y="229"/>
                  </a:lnTo>
                  <a:lnTo>
                    <a:pt x="185" y="227"/>
                  </a:lnTo>
                  <a:lnTo>
                    <a:pt x="200" y="225"/>
                  </a:lnTo>
                  <a:lnTo>
                    <a:pt x="204" y="208"/>
                  </a:lnTo>
                  <a:lnTo>
                    <a:pt x="204" y="189"/>
                  </a:lnTo>
                  <a:lnTo>
                    <a:pt x="206" y="189"/>
                  </a:lnTo>
                  <a:lnTo>
                    <a:pt x="208" y="187"/>
                  </a:lnTo>
                  <a:lnTo>
                    <a:pt x="208" y="185"/>
                  </a:lnTo>
                  <a:lnTo>
                    <a:pt x="252" y="168"/>
                  </a:lnTo>
                  <a:lnTo>
                    <a:pt x="252" y="168"/>
                  </a:lnTo>
                  <a:lnTo>
                    <a:pt x="254" y="168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48" y="156"/>
                  </a:lnTo>
                  <a:lnTo>
                    <a:pt x="244" y="145"/>
                  </a:lnTo>
                  <a:lnTo>
                    <a:pt x="244" y="145"/>
                  </a:lnTo>
                  <a:lnTo>
                    <a:pt x="244" y="145"/>
                  </a:lnTo>
                  <a:lnTo>
                    <a:pt x="244" y="147"/>
                  </a:lnTo>
                  <a:lnTo>
                    <a:pt x="244" y="149"/>
                  </a:lnTo>
                  <a:lnTo>
                    <a:pt x="246" y="152"/>
                  </a:lnTo>
                  <a:lnTo>
                    <a:pt x="246" y="154"/>
                  </a:lnTo>
                  <a:lnTo>
                    <a:pt x="246" y="158"/>
                  </a:lnTo>
                  <a:lnTo>
                    <a:pt x="248" y="162"/>
                  </a:lnTo>
                  <a:lnTo>
                    <a:pt x="246" y="166"/>
                  </a:lnTo>
                  <a:lnTo>
                    <a:pt x="246" y="168"/>
                  </a:lnTo>
                  <a:lnTo>
                    <a:pt x="244" y="168"/>
                  </a:lnTo>
                  <a:lnTo>
                    <a:pt x="242" y="166"/>
                  </a:lnTo>
                  <a:lnTo>
                    <a:pt x="238" y="158"/>
                  </a:lnTo>
                  <a:lnTo>
                    <a:pt x="233" y="149"/>
                  </a:lnTo>
                  <a:lnTo>
                    <a:pt x="229" y="139"/>
                  </a:lnTo>
                  <a:lnTo>
                    <a:pt x="229" y="145"/>
                  </a:lnTo>
                  <a:lnTo>
                    <a:pt x="231" y="150"/>
                  </a:lnTo>
                  <a:lnTo>
                    <a:pt x="231" y="154"/>
                  </a:lnTo>
                  <a:lnTo>
                    <a:pt x="231" y="156"/>
                  </a:lnTo>
                  <a:lnTo>
                    <a:pt x="229" y="158"/>
                  </a:lnTo>
                  <a:lnTo>
                    <a:pt x="227" y="160"/>
                  </a:lnTo>
                  <a:lnTo>
                    <a:pt x="225" y="158"/>
                  </a:lnTo>
                  <a:lnTo>
                    <a:pt x="223" y="158"/>
                  </a:lnTo>
                  <a:lnTo>
                    <a:pt x="217" y="149"/>
                  </a:lnTo>
                  <a:lnTo>
                    <a:pt x="214" y="139"/>
                  </a:lnTo>
                  <a:lnTo>
                    <a:pt x="214" y="141"/>
                  </a:lnTo>
                  <a:lnTo>
                    <a:pt x="214" y="145"/>
                  </a:lnTo>
                  <a:lnTo>
                    <a:pt x="214" y="149"/>
                  </a:lnTo>
                  <a:lnTo>
                    <a:pt x="214" y="150"/>
                  </a:lnTo>
                  <a:lnTo>
                    <a:pt x="212" y="150"/>
                  </a:lnTo>
                  <a:lnTo>
                    <a:pt x="208" y="149"/>
                  </a:lnTo>
                  <a:lnTo>
                    <a:pt x="206" y="147"/>
                  </a:lnTo>
                  <a:lnTo>
                    <a:pt x="202" y="145"/>
                  </a:lnTo>
                  <a:lnTo>
                    <a:pt x="193" y="147"/>
                  </a:lnTo>
                  <a:lnTo>
                    <a:pt x="181" y="150"/>
                  </a:lnTo>
                  <a:lnTo>
                    <a:pt x="189" y="145"/>
                  </a:lnTo>
                  <a:lnTo>
                    <a:pt x="196" y="143"/>
                  </a:lnTo>
                  <a:lnTo>
                    <a:pt x="204" y="141"/>
                  </a:lnTo>
                  <a:lnTo>
                    <a:pt x="206" y="143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7"/>
                  </a:lnTo>
                  <a:lnTo>
                    <a:pt x="212" y="147"/>
                  </a:lnTo>
                  <a:lnTo>
                    <a:pt x="210" y="141"/>
                  </a:lnTo>
                  <a:lnTo>
                    <a:pt x="210" y="135"/>
                  </a:lnTo>
                  <a:lnTo>
                    <a:pt x="210" y="133"/>
                  </a:lnTo>
                  <a:lnTo>
                    <a:pt x="210" y="131"/>
                  </a:lnTo>
                  <a:lnTo>
                    <a:pt x="210" y="130"/>
                  </a:lnTo>
                  <a:lnTo>
                    <a:pt x="212" y="130"/>
                  </a:lnTo>
                  <a:lnTo>
                    <a:pt x="214" y="131"/>
                  </a:lnTo>
                  <a:lnTo>
                    <a:pt x="214" y="133"/>
                  </a:lnTo>
                  <a:lnTo>
                    <a:pt x="219" y="145"/>
                  </a:lnTo>
                  <a:lnTo>
                    <a:pt x="227" y="156"/>
                  </a:lnTo>
                  <a:lnTo>
                    <a:pt x="225" y="139"/>
                  </a:lnTo>
                  <a:lnTo>
                    <a:pt x="219" y="124"/>
                  </a:lnTo>
                  <a:lnTo>
                    <a:pt x="216" y="120"/>
                  </a:lnTo>
                  <a:lnTo>
                    <a:pt x="210" y="118"/>
                  </a:lnTo>
                  <a:lnTo>
                    <a:pt x="204" y="116"/>
                  </a:lnTo>
                  <a:lnTo>
                    <a:pt x="202" y="114"/>
                  </a:lnTo>
                  <a:lnTo>
                    <a:pt x="198" y="112"/>
                  </a:lnTo>
                  <a:lnTo>
                    <a:pt x="195" y="112"/>
                  </a:lnTo>
                  <a:lnTo>
                    <a:pt x="193" y="111"/>
                  </a:lnTo>
                  <a:lnTo>
                    <a:pt x="191" y="109"/>
                  </a:lnTo>
                  <a:lnTo>
                    <a:pt x="191" y="105"/>
                  </a:lnTo>
                  <a:lnTo>
                    <a:pt x="191" y="103"/>
                  </a:lnTo>
                  <a:lnTo>
                    <a:pt x="193" y="101"/>
                  </a:lnTo>
                  <a:lnTo>
                    <a:pt x="193" y="97"/>
                  </a:lnTo>
                  <a:lnTo>
                    <a:pt x="193" y="88"/>
                  </a:lnTo>
                  <a:lnTo>
                    <a:pt x="193" y="80"/>
                  </a:lnTo>
                  <a:lnTo>
                    <a:pt x="191" y="72"/>
                  </a:lnTo>
                  <a:lnTo>
                    <a:pt x="168" y="65"/>
                  </a:lnTo>
                  <a:lnTo>
                    <a:pt x="179" y="71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0"/>
                  </a:lnTo>
                  <a:lnTo>
                    <a:pt x="174" y="76"/>
                  </a:lnTo>
                  <a:lnTo>
                    <a:pt x="160" y="72"/>
                  </a:lnTo>
                  <a:lnTo>
                    <a:pt x="168" y="76"/>
                  </a:lnTo>
                  <a:lnTo>
                    <a:pt x="176" y="84"/>
                  </a:lnTo>
                  <a:lnTo>
                    <a:pt x="176" y="84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4" y="88"/>
                  </a:lnTo>
                  <a:lnTo>
                    <a:pt x="170" y="88"/>
                  </a:lnTo>
                  <a:lnTo>
                    <a:pt x="166" y="88"/>
                  </a:lnTo>
                  <a:lnTo>
                    <a:pt x="168" y="90"/>
                  </a:lnTo>
                  <a:lnTo>
                    <a:pt x="168" y="91"/>
                  </a:lnTo>
                  <a:lnTo>
                    <a:pt x="168" y="93"/>
                  </a:lnTo>
                  <a:lnTo>
                    <a:pt x="168" y="93"/>
                  </a:lnTo>
                  <a:lnTo>
                    <a:pt x="166" y="95"/>
                  </a:lnTo>
                  <a:lnTo>
                    <a:pt x="164" y="97"/>
                  </a:lnTo>
                  <a:lnTo>
                    <a:pt x="164" y="99"/>
                  </a:lnTo>
                  <a:lnTo>
                    <a:pt x="164" y="101"/>
                  </a:lnTo>
                  <a:lnTo>
                    <a:pt x="164" y="103"/>
                  </a:lnTo>
                  <a:lnTo>
                    <a:pt x="162" y="103"/>
                  </a:lnTo>
                  <a:lnTo>
                    <a:pt x="162" y="103"/>
                  </a:lnTo>
                  <a:lnTo>
                    <a:pt x="160" y="101"/>
                  </a:lnTo>
                  <a:lnTo>
                    <a:pt x="160" y="99"/>
                  </a:lnTo>
                  <a:lnTo>
                    <a:pt x="160" y="97"/>
                  </a:lnTo>
                  <a:lnTo>
                    <a:pt x="162" y="95"/>
                  </a:lnTo>
                  <a:lnTo>
                    <a:pt x="164" y="93"/>
                  </a:lnTo>
                  <a:lnTo>
                    <a:pt x="166" y="93"/>
                  </a:lnTo>
                  <a:lnTo>
                    <a:pt x="166" y="91"/>
                  </a:lnTo>
                  <a:lnTo>
                    <a:pt x="160" y="88"/>
                  </a:lnTo>
                  <a:lnTo>
                    <a:pt x="155" y="84"/>
                  </a:lnTo>
                  <a:lnTo>
                    <a:pt x="153" y="84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60" y="82"/>
                  </a:lnTo>
                  <a:lnTo>
                    <a:pt x="166" y="84"/>
                  </a:lnTo>
                  <a:lnTo>
                    <a:pt x="174" y="86"/>
                  </a:lnTo>
                  <a:lnTo>
                    <a:pt x="172" y="82"/>
                  </a:lnTo>
                  <a:lnTo>
                    <a:pt x="170" y="80"/>
                  </a:lnTo>
                  <a:lnTo>
                    <a:pt x="160" y="76"/>
                  </a:lnTo>
                  <a:lnTo>
                    <a:pt x="153" y="72"/>
                  </a:lnTo>
                  <a:lnTo>
                    <a:pt x="151" y="72"/>
                  </a:lnTo>
                  <a:lnTo>
                    <a:pt x="149" y="72"/>
                  </a:lnTo>
                  <a:lnTo>
                    <a:pt x="147" y="74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45" y="74"/>
                  </a:lnTo>
                  <a:lnTo>
                    <a:pt x="145" y="78"/>
                  </a:lnTo>
                  <a:lnTo>
                    <a:pt x="143" y="80"/>
                  </a:lnTo>
                  <a:lnTo>
                    <a:pt x="139" y="82"/>
                  </a:lnTo>
                  <a:lnTo>
                    <a:pt x="137" y="86"/>
                  </a:lnTo>
                  <a:lnTo>
                    <a:pt x="136" y="86"/>
                  </a:lnTo>
                  <a:lnTo>
                    <a:pt x="136" y="88"/>
                  </a:lnTo>
                  <a:lnTo>
                    <a:pt x="136" y="88"/>
                  </a:lnTo>
                  <a:lnTo>
                    <a:pt x="136" y="90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4" y="90"/>
                  </a:lnTo>
                  <a:lnTo>
                    <a:pt x="130" y="95"/>
                  </a:lnTo>
                  <a:lnTo>
                    <a:pt x="124" y="99"/>
                  </a:lnTo>
                  <a:lnTo>
                    <a:pt x="118" y="103"/>
                  </a:lnTo>
                  <a:lnTo>
                    <a:pt x="118" y="103"/>
                  </a:lnTo>
                  <a:lnTo>
                    <a:pt x="117" y="103"/>
                  </a:lnTo>
                  <a:lnTo>
                    <a:pt x="80" y="88"/>
                  </a:lnTo>
                  <a:lnTo>
                    <a:pt x="77" y="90"/>
                  </a:lnTo>
                  <a:lnTo>
                    <a:pt x="71" y="93"/>
                  </a:lnTo>
                  <a:lnTo>
                    <a:pt x="77" y="93"/>
                  </a:lnTo>
                  <a:lnTo>
                    <a:pt x="80" y="91"/>
                  </a:lnTo>
                  <a:lnTo>
                    <a:pt x="82" y="93"/>
                  </a:lnTo>
                  <a:lnTo>
                    <a:pt x="80" y="97"/>
                  </a:lnTo>
                  <a:lnTo>
                    <a:pt x="77" y="101"/>
                  </a:lnTo>
                  <a:lnTo>
                    <a:pt x="75" y="103"/>
                  </a:lnTo>
                  <a:lnTo>
                    <a:pt x="78" y="103"/>
                  </a:lnTo>
                  <a:lnTo>
                    <a:pt x="82" y="101"/>
                  </a:lnTo>
                  <a:lnTo>
                    <a:pt x="88" y="103"/>
                  </a:lnTo>
                  <a:lnTo>
                    <a:pt x="86" y="105"/>
                  </a:lnTo>
                  <a:lnTo>
                    <a:pt x="84" y="107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7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11"/>
                  </a:lnTo>
                  <a:lnTo>
                    <a:pt x="94" y="112"/>
                  </a:lnTo>
                  <a:lnTo>
                    <a:pt x="94" y="114"/>
                  </a:lnTo>
                  <a:lnTo>
                    <a:pt x="94" y="116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1"/>
                  </a:lnTo>
                  <a:lnTo>
                    <a:pt x="84" y="111"/>
                  </a:lnTo>
                  <a:lnTo>
                    <a:pt x="80" y="112"/>
                  </a:lnTo>
                  <a:lnTo>
                    <a:pt x="78" y="111"/>
                  </a:lnTo>
                  <a:lnTo>
                    <a:pt x="78" y="111"/>
                  </a:lnTo>
                  <a:lnTo>
                    <a:pt x="78" y="109"/>
                  </a:lnTo>
                  <a:lnTo>
                    <a:pt x="80" y="107"/>
                  </a:lnTo>
                  <a:lnTo>
                    <a:pt x="82" y="105"/>
                  </a:lnTo>
                  <a:lnTo>
                    <a:pt x="75" y="107"/>
                  </a:lnTo>
                  <a:lnTo>
                    <a:pt x="69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lnTo>
                    <a:pt x="65" y="109"/>
                  </a:lnTo>
                  <a:lnTo>
                    <a:pt x="67" y="105"/>
                  </a:lnTo>
                  <a:lnTo>
                    <a:pt x="71" y="101"/>
                  </a:lnTo>
                  <a:lnTo>
                    <a:pt x="75" y="99"/>
                  </a:lnTo>
                  <a:lnTo>
                    <a:pt x="78" y="95"/>
                  </a:lnTo>
                  <a:lnTo>
                    <a:pt x="67" y="97"/>
                  </a:lnTo>
                  <a:lnTo>
                    <a:pt x="59" y="101"/>
                  </a:lnTo>
                  <a:lnTo>
                    <a:pt x="50" y="107"/>
                  </a:lnTo>
                  <a:lnTo>
                    <a:pt x="61" y="124"/>
                  </a:lnTo>
                  <a:lnTo>
                    <a:pt x="65" y="131"/>
                  </a:lnTo>
                  <a:lnTo>
                    <a:pt x="69" y="139"/>
                  </a:lnTo>
                  <a:lnTo>
                    <a:pt x="73" y="147"/>
                  </a:lnTo>
                  <a:lnTo>
                    <a:pt x="75" y="147"/>
                  </a:lnTo>
                  <a:lnTo>
                    <a:pt x="77" y="147"/>
                  </a:lnTo>
                  <a:lnTo>
                    <a:pt x="77" y="149"/>
                  </a:lnTo>
                  <a:lnTo>
                    <a:pt x="75" y="149"/>
                  </a:lnTo>
                  <a:lnTo>
                    <a:pt x="73" y="150"/>
                  </a:lnTo>
                  <a:lnTo>
                    <a:pt x="73" y="152"/>
                  </a:lnTo>
                  <a:lnTo>
                    <a:pt x="73" y="156"/>
                  </a:lnTo>
                  <a:lnTo>
                    <a:pt x="73" y="158"/>
                  </a:lnTo>
                  <a:lnTo>
                    <a:pt x="69" y="164"/>
                  </a:lnTo>
                  <a:lnTo>
                    <a:pt x="65" y="166"/>
                  </a:lnTo>
                  <a:lnTo>
                    <a:pt x="59" y="170"/>
                  </a:lnTo>
                  <a:lnTo>
                    <a:pt x="56" y="175"/>
                  </a:lnTo>
                  <a:lnTo>
                    <a:pt x="54" y="181"/>
                  </a:lnTo>
                  <a:lnTo>
                    <a:pt x="50" y="185"/>
                  </a:lnTo>
                  <a:close/>
                  <a:moveTo>
                    <a:pt x="195" y="0"/>
                  </a:moveTo>
                  <a:lnTo>
                    <a:pt x="195" y="0"/>
                  </a:lnTo>
                  <a:lnTo>
                    <a:pt x="196" y="2"/>
                  </a:lnTo>
                  <a:lnTo>
                    <a:pt x="198" y="4"/>
                  </a:lnTo>
                  <a:lnTo>
                    <a:pt x="198" y="6"/>
                  </a:lnTo>
                  <a:lnTo>
                    <a:pt x="196" y="10"/>
                  </a:lnTo>
                  <a:lnTo>
                    <a:pt x="200" y="10"/>
                  </a:lnTo>
                  <a:lnTo>
                    <a:pt x="202" y="10"/>
                  </a:lnTo>
                  <a:lnTo>
                    <a:pt x="204" y="12"/>
                  </a:lnTo>
                  <a:lnTo>
                    <a:pt x="202" y="13"/>
                  </a:lnTo>
                  <a:lnTo>
                    <a:pt x="202" y="15"/>
                  </a:lnTo>
                  <a:lnTo>
                    <a:pt x="200" y="15"/>
                  </a:lnTo>
                  <a:lnTo>
                    <a:pt x="200" y="32"/>
                  </a:lnTo>
                  <a:lnTo>
                    <a:pt x="200" y="48"/>
                  </a:lnTo>
                  <a:lnTo>
                    <a:pt x="204" y="88"/>
                  </a:lnTo>
                  <a:lnTo>
                    <a:pt x="206" y="91"/>
                  </a:lnTo>
                  <a:lnTo>
                    <a:pt x="206" y="97"/>
                  </a:lnTo>
                  <a:lnTo>
                    <a:pt x="206" y="103"/>
                  </a:lnTo>
                  <a:lnTo>
                    <a:pt x="248" y="120"/>
                  </a:lnTo>
                  <a:lnTo>
                    <a:pt x="305" y="149"/>
                  </a:lnTo>
                  <a:lnTo>
                    <a:pt x="320" y="145"/>
                  </a:lnTo>
                  <a:lnTo>
                    <a:pt x="335" y="139"/>
                  </a:lnTo>
                  <a:lnTo>
                    <a:pt x="337" y="139"/>
                  </a:lnTo>
                  <a:lnTo>
                    <a:pt x="339" y="141"/>
                  </a:lnTo>
                  <a:lnTo>
                    <a:pt x="339" y="143"/>
                  </a:lnTo>
                  <a:lnTo>
                    <a:pt x="337" y="145"/>
                  </a:lnTo>
                  <a:lnTo>
                    <a:pt x="337" y="147"/>
                  </a:lnTo>
                  <a:lnTo>
                    <a:pt x="335" y="147"/>
                  </a:lnTo>
                  <a:lnTo>
                    <a:pt x="328" y="150"/>
                  </a:lnTo>
                  <a:lnTo>
                    <a:pt x="322" y="152"/>
                  </a:lnTo>
                  <a:lnTo>
                    <a:pt x="315" y="154"/>
                  </a:lnTo>
                  <a:lnTo>
                    <a:pt x="315" y="154"/>
                  </a:lnTo>
                  <a:lnTo>
                    <a:pt x="315" y="154"/>
                  </a:lnTo>
                  <a:lnTo>
                    <a:pt x="316" y="156"/>
                  </a:lnTo>
                  <a:lnTo>
                    <a:pt x="318" y="156"/>
                  </a:lnTo>
                  <a:lnTo>
                    <a:pt x="320" y="158"/>
                  </a:lnTo>
                  <a:lnTo>
                    <a:pt x="324" y="160"/>
                  </a:lnTo>
                  <a:lnTo>
                    <a:pt x="326" y="162"/>
                  </a:lnTo>
                  <a:lnTo>
                    <a:pt x="326" y="164"/>
                  </a:lnTo>
                  <a:lnTo>
                    <a:pt x="326" y="166"/>
                  </a:lnTo>
                  <a:lnTo>
                    <a:pt x="324" y="168"/>
                  </a:lnTo>
                  <a:lnTo>
                    <a:pt x="318" y="166"/>
                  </a:lnTo>
                  <a:lnTo>
                    <a:pt x="313" y="164"/>
                  </a:lnTo>
                  <a:lnTo>
                    <a:pt x="309" y="160"/>
                  </a:lnTo>
                  <a:lnTo>
                    <a:pt x="301" y="160"/>
                  </a:lnTo>
                  <a:lnTo>
                    <a:pt x="294" y="162"/>
                  </a:lnTo>
                  <a:lnTo>
                    <a:pt x="286" y="166"/>
                  </a:lnTo>
                  <a:lnTo>
                    <a:pt x="278" y="168"/>
                  </a:lnTo>
                  <a:lnTo>
                    <a:pt x="217" y="190"/>
                  </a:lnTo>
                  <a:lnTo>
                    <a:pt x="216" y="194"/>
                  </a:lnTo>
                  <a:lnTo>
                    <a:pt x="216" y="198"/>
                  </a:lnTo>
                  <a:lnTo>
                    <a:pt x="216" y="202"/>
                  </a:lnTo>
                  <a:lnTo>
                    <a:pt x="216" y="208"/>
                  </a:lnTo>
                  <a:lnTo>
                    <a:pt x="210" y="257"/>
                  </a:lnTo>
                  <a:lnTo>
                    <a:pt x="212" y="257"/>
                  </a:lnTo>
                  <a:lnTo>
                    <a:pt x="212" y="257"/>
                  </a:lnTo>
                  <a:lnTo>
                    <a:pt x="214" y="257"/>
                  </a:lnTo>
                  <a:lnTo>
                    <a:pt x="212" y="259"/>
                  </a:lnTo>
                  <a:lnTo>
                    <a:pt x="210" y="261"/>
                  </a:lnTo>
                  <a:lnTo>
                    <a:pt x="210" y="267"/>
                  </a:lnTo>
                  <a:lnTo>
                    <a:pt x="210" y="272"/>
                  </a:lnTo>
                  <a:lnTo>
                    <a:pt x="210" y="278"/>
                  </a:lnTo>
                  <a:lnTo>
                    <a:pt x="214" y="291"/>
                  </a:lnTo>
                  <a:lnTo>
                    <a:pt x="212" y="293"/>
                  </a:lnTo>
                  <a:lnTo>
                    <a:pt x="212" y="295"/>
                  </a:lnTo>
                  <a:lnTo>
                    <a:pt x="210" y="297"/>
                  </a:lnTo>
                  <a:lnTo>
                    <a:pt x="208" y="297"/>
                  </a:lnTo>
                  <a:lnTo>
                    <a:pt x="166" y="267"/>
                  </a:lnTo>
                  <a:lnTo>
                    <a:pt x="128" y="234"/>
                  </a:lnTo>
                  <a:lnTo>
                    <a:pt x="105" y="217"/>
                  </a:lnTo>
                  <a:lnTo>
                    <a:pt x="57" y="227"/>
                  </a:lnTo>
                  <a:lnTo>
                    <a:pt x="10" y="238"/>
                  </a:lnTo>
                  <a:lnTo>
                    <a:pt x="8" y="238"/>
                  </a:lnTo>
                  <a:lnTo>
                    <a:pt x="6" y="238"/>
                  </a:lnTo>
                  <a:lnTo>
                    <a:pt x="4" y="238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0" y="232"/>
                  </a:lnTo>
                  <a:lnTo>
                    <a:pt x="0" y="230"/>
                  </a:lnTo>
                  <a:lnTo>
                    <a:pt x="2" y="229"/>
                  </a:lnTo>
                  <a:lnTo>
                    <a:pt x="8" y="223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6" y="215"/>
                  </a:lnTo>
                  <a:lnTo>
                    <a:pt x="17" y="215"/>
                  </a:lnTo>
                  <a:lnTo>
                    <a:pt x="27" y="202"/>
                  </a:lnTo>
                  <a:lnTo>
                    <a:pt x="37" y="189"/>
                  </a:lnTo>
                  <a:lnTo>
                    <a:pt x="44" y="173"/>
                  </a:lnTo>
                  <a:lnTo>
                    <a:pt x="50" y="166"/>
                  </a:lnTo>
                  <a:lnTo>
                    <a:pt x="56" y="158"/>
                  </a:lnTo>
                  <a:lnTo>
                    <a:pt x="63" y="149"/>
                  </a:lnTo>
                  <a:lnTo>
                    <a:pt x="59" y="145"/>
                  </a:lnTo>
                  <a:lnTo>
                    <a:pt x="57" y="141"/>
                  </a:lnTo>
                  <a:lnTo>
                    <a:pt x="56" y="137"/>
                  </a:lnTo>
                  <a:lnTo>
                    <a:pt x="56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2" y="133"/>
                  </a:lnTo>
                  <a:lnTo>
                    <a:pt x="46" y="122"/>
                  </a:lnTo>
                  <a:lnTo>
                    <a:pt x="40" y="114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3" y="99"/>
                  </a:lnTo>
                  <a:lnTo>
                    <a:pt x="35" y="103"/>
                  </a:lnTo>
                  <a:lnTo>
                    <a:pt x="37" y="105"/>
                  </a:lnTo>
                  <a:lnTo>
                    <a:pt x="16" y="67"/>
                  </a:lnTo>
                  <a:lnTo>
                    <a:pt x="14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1"/>
                  </a:lnTo>
                  <a:lnTo>
                    <a:pt x="10" y="57"/>
                  </a:lnTo>
                  <a:lnTo>
                    <a:pt x="10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4" y="55"/>
                  </a:lnTo>
                  <a:lnTo>
                    <a:pt x="14" y="53"/>
                  </a:lnTo>
                  <a:lnTo>
                    <a:pt x="14" y="51"/>
                  </a:lnTo>
                  <a:lnTo>
                    <a:pt x="14" y="50"/>
                  </a:lnTo>
                  <a:lnTo>
                    <a:pt x="14" y="51"/>
                  </a:lnTo>
                  <a:lnTo>
                    <a:pt x="12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8" y="51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0" y="48"/>
                  </a:lnTo>
                  <a:lnTo>
                    <a:pt x="8" y="48"/>
                  </a:lnTo>
                  <a:lnTo>
                    <a:pt x="8" y="46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13" y="82"/>
                  </a:lnTo>
                  <a:lnTo>
                    <a:pt x="149" y="46"/>
                  </a:lnTo>
                  <a:lnTo>
                    <a:pt x="189" y="12"/>
                  </a:lnTo>
                  <a:lnTo>
                    <a:pt x="189" y="12"/>
                  </a:lnTo>
                  <a:lnTo>
                    <a:pt x="191" y="10"/>
                  </a:lnTo>
                  <a:lnTo>
                    <a:pt x="191" y="6"/>
                  </a:lnTo>
                  <a:lnTo>
                    <a:pt x="191" y="2"/>
                  </a:lnTo>
                  <a:lnTo>
                    <a:pt x="193" y="2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solidFill>
                <a:schemeClr val="accent1">
                  <a:lumMod val="50000"/>
                </a:schemeClr>
              </a:solidFill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4"/>
              </p:custDataLst>
            </p:nvPr>
          </p:nvSpPr>
          <p:spPr>
            <a:xfrm>
              <a:off x="3617" y="2833"/>
              <a:ext cx="6203" cy="13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绝热装置：二氧化锆外套叶腊石，绝热性能足够良好</a:t>
              </a:r>
              <a:endParaRPr kumimoji="0" 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5"/>
              </p:custDataLst>
            </p:nvPr>
          </p:nvSpPr>
          <p:spPr>
            <a:xfrm>
              <a:off x="3553" y="4828"/>
              <a:ext cx="637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利用固体比热容和热电偶基本原理设计自制传感器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6"/>
              </p:custDataLst>
            </p:nvPr>
          </p:nvSpPr>
          <p:spPr>
            <a:xfrm>
              <a:off x="3553" y="7025"/>
              <a:ext cx="463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选择炭黑作为辐射源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7"/>
              </p:custDataLst>
            </p:nvPr>
          </p:nvSpPr>
          <p:spPr>
            <a:xfrm>
              <a:off x="11651" y="6734"/>
              <a:ext cx="5883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操作简便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 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成本较低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便于推广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8"/>
              </p:custDataLst>
            </p:nvPr>
          </p:nvSpPr>
          <p:spPr>
            <a:xfrm>
              <a:off x="11651" y="4727"/>
              <a:ext cx="4314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自制辐射仪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可用于学生实验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9"/>
              </p:custDataLst>
            </p:nvPr>
          </p:nvSpPr>
          <p:spPr>
            <a:xfrm>
              <a:off x="11651" y="2595"/>
              <a:ext cx="6286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绝热装置内空间足够小，可忽略热对流对热辐射的影响</a:t>
              </a:r>
              <a:endParaRPr kumimoji="0" 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14095" y="2473960"/>
            <a:ext cx="805180" cy="3284220"/>
            <a:chOff x="1597" y="3896"/>
            <a:chExt cx="1268" cy="5172"/>
          </a:xfrm>
        </p:grpSpPr>
        <p:pic>
          <p:nvPicPr>
            <p:cNvPr id="4" name="图片 3" descr="3b333634333133323bb5c6c5dd"/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97" y="3896"/>
              <a:ext cx="1268" cy="1268"/>
            </a:xfrm>
            <a:prstGeom prst="rect">
              <a:avLst/>
            </a:prstGeom>
          </p:spPr>
        </p:pic>
        <p:pic>
          <p:nvPicPr>
            <p:cNvPr id="8" name="图片 7" descr="3b333634333133323bb5c6c5dd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97" y="5935"/>
              <a:ext cx="1268" cy="1268"/>
            </a:xfrm>
            <a:prstGeom prst="rect">
              <a:avLst/>
            </a:prstGeom>
          </p:spPr>
        </p:pic>
        <p:pic>
          <p:nvPicPr>
            <p:cNvPr id="9" name="图片 8" descr="3b333634333133323bb5c6c5dd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97" y="7800"/>
              <a:ext cx="1268" cy="126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>
            <p:custDataLst>
              <p:tags r:id="rId14"/>
            </p:custDataLst>
          </p:nvPr>
        </p:nvSpPr>
        <p:spPr>
          <a:xfrm>
            <a:off x="2447925" y="1441450"/>
            <a:ext cx="1780540" cy="720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76200" dist="38100" dir="2700000" sx="100500" sy="1005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创新点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圆角矩形 10"/>
          <p:cNvSpPr/>
          <p:nvPr>
            <p:custDataLst>
              <p:tags r:id="rId15"/>
            </p:custDataLst>
          </p:nvPr>
        </p:nvSpPr>
        <p:spPr>
          <a:xfrm>
            <a:off x="7863205" y="1441450"/>
            <a:ext cx="1780540" cy="720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76200" dist="38100" dir="2700000" sx="100500" sy="1005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优势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>
          <a:xfrm>
            <a:off x="591820" y="579755"/>
            <a:ext cx="3589655" cy="798830"/>
          </a:xfrm>
        </p:spPr>
        <p:txBody>
          <a:bodyPr/>
          <a:p>
            <a:r>
              <a:t>5.2 </a:t>
            </a:r>
            <a:r>
              <a:rPr lang="zh-CN" altLang="en-US"/>
              <a:t>改进与展望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90320" y="1831340"/>
            <a:ext cx="9610725" cy="3820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单片机</a:t>
            </a:r>
            <a:r>
              <a:rPr 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由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12bit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换成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24bit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，可大幅提高传感器精确度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陶瓷片包裹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k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型热电偶，增强其连接的稳定性，减少示数跳动，提高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示数有效率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热电偶更换为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型，提高热电偶本身的精确度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添加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LED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显示屏以代替电脑显示示数，更便于作为一台独立仪器用于学生实验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"/>
            </p:custDataLst>
          </p:nvPr>
        </p:nvSpPr>
        <p:spPr>
          <a:xfrm>
            <a:off x="935355" y="1450340"/>
            <a:ext cx="10077450" cy="4097655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prstDash val="sysDot"/>
          </a:ln>
          <a:effectLst>
            <a:outerShdw blurRad="76200" dist="76200" sx="100500" sy="1005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p>
            <a:r>
              <a:t>5.3  </a:t>
            </a:r>
            <a:r>
              <a:rPr lang="zh-CN" altLang="en-US"/>
              <a:t>成员贡献</a:t>
            </a:r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/>
              <p:cNvGraphicFramePr>
                <a:graphicFrameLocks noGrp="1"/>
              </p:cNvGraphicFramePr>
              <p:nvPr>
                <p:custDataLst>
                  <p:tags r:id="rId1"/>
                </p:custDataLst>
              </p:nvPr>
            </p:nvGraphicFramePr>
            <p:xfrm>
              <a:off x="1719580" y="1471295"/>
              <a:ext cx="8361680" cy="429196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152525"/>
                    <a:gridCol w="1830070"/>
                    <a:gridCol w="5379085"/>
                  </a:tblGrid>
                  <a:tr h="508000">
                    <a:tc>
                      <a:txBody>
                        <a:bodyPr/>
                        <a:p>
                          <a:pPr algn="ctr"/>
                          <a:r>
                            <a:rPr lang="zh-CN" sz="1600" b="1" kern="0" dirty="0">
                              <a:solidFill>
                                <a:schemeClr val="tx1"/>
                              </a:solidFill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endParaRPr lang="zh-CN" sz="1600" kern="100" dirty="0">
                            <a:solidFill>
                              <a:schemeClr val="tx1"/>
                            </a:solidFill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p>
                          <a:pPr algn="ctr"/>
                          <a:r>
                            <a:rPr lang="zh-CN" sz="1600" b="1" kern="0" dirty="0">
                              <a:solidFill>
                                <a:schemeClr val="tx1"/>
                              </a:solidFill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题目</a:t>
                          </a:r>
                          <a:endParaRPr lang="zh-CN" sz="1600" kern="100" dirty="0">
                            <a:solidFill>
                              <a:schemeClr val="tx1"/>
                            </a:solidFill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p>
                          <a:pPr algn="ctr"/>
                          <a:r>
                            <a:rPr lang="zh-CN" sz="1600" b="1" kern="0" dirty="0">
                              <a:solidFill>
                                <a:schemeClr val="tx1"/>
                              </a:solidFill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分工</a:t>
                          </a:r>
                          <a:endParaRPr lang="zh-CN" sz="1600" kern="100" dirty="0">
                            <a:solidFill>
                              <a:schemeClr val="tx1"/>
                            </a:solidFill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73785">
                    <a:tc>
                      <a:txBody>
                        <a:bodyPr/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r>
                            <a:rPr lang="en-US" alt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1</a:t>
                          </a:r>
                          <a:endParaRPr 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3">
                      <a:txBody>
                        <a:bodyPr/>
                        <a:p>
                          <a:pPr algn="ctr"/>
                          <a:r>
                            <a:rPr lang="zh-CN" altLang="en-US" sz="1400">
                              <a:latin typeface="楷体" panose="02010609060101010101" charset="-122"/>
                              <a:ea typeface="楷体" panose="02010609060101010101" charset="-122"/>
                              <a:cs typeface="楷体" panose="02010609060101010101" charset="-122"/>
                              <a:sym typeface="+mn-ea"/>
                            </a:rPr>
                            <a:t>基于斯特藩</a:t>
                          </a:r>
                          <a:r>
                            <a:rPr lang="en-US" altLang="zh-CN" sz="1400">
                              <a:latin typeface="楷体" panose="02010609060101010101" charset="-122"/>
                              <a:ea typeface="楷体" panose="02010609060101010101" charset="-122"/>
                              <a:cs typeface="楷体" panose="02010609060101010101" charset="-122"/>
                              <a:sym typeface="+mn-ea"/>
                            </a:rPr>
                            <a:t>-</a:t>
                          </a:r>
                          <a:r>
                            <a:rPr lang="zh-CN" altLang="en-US" sz="1400">
                              <a:latin typeface="楷体" panose="02010609060101010101" charset="-122"/>
                              <a:ea typeface="楷体" panose="02010609060101010101" charset="-122"/>
                              <a:cs typeface="楷体" panose="02010609060101010101" charset="-122"/>
                              <a:sym typeface="+mn-ea"/>
                            </a:rPr>
                            <a:t>玻尔兹曼定律的热辐射实验仪的设计与探究</a:t>
                          </a:r>
                          <a:endParaRPr lang="zh-CN" sz="14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楷体" panose="02010609060101010101" charset="-122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p>
                          <a:pPr algn="ctr"/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实验设计与操作、实验装置搭建、编程（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MATLAB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）、数据分析（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Origin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）、实验报告制作、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zh-CN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PPT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制作、视频制作</a:t>
                          </a:r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，贡献百分比：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33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.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3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%</m:t>
                              </m:r>
                            </m:oMath>
                          </a14:m>
                          <a:endParaRPr 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354455">
                    <a:tc>
                      <a:txBody>
                        <a:bodyPr/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r>
                            <a:rPr lang="en-US" alt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2</a:t>
                          </a:r>
                          <a:endParaRPr lang="zh-CN" alt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cPr/>
                    </a:tc>
                    <a:tc>
                      <a:txBody>
                        <a:bodyPr/>
                        <a:p>
                          <a:pPr algn="ctr"/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实验设计与操作、实验装置搭建、编程（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zh-CN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MATLAB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）、仿真</a:t>
                          </a:r>
                          <a:r>
                            <a:rPr 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Times New Roman" panose="02020603050405020304" pitchFamily="18" charset="0"/>
                                </a:rPr>
                                <m:t>solidworks</m:t>
                              </m:r>
                            </m:oMath>
                          </a14:m>
                          <a:r>
                            <a:rPr 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)</a:t>
                          </a:r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、实验报告制作、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zh-CN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PPT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制作、视频制作</a:t>
                          </a:r>
                          <a:endParaRPr lang="en-US" altLang="zh-CN" sz="1600" kern="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宋体" panose="02010600030101010101" pitchFamily="2" charset="-122"/>
                          </a:endParaRPr>
                        </a:p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贡献百分比：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33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.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3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%</m:t>
                              </m:r>
                            </m:oMath>
                          </a14:m>
                          <a:endParaRPr 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355725">
                    <a:tc>
                      <a:txBody>
                        <a:bodyPr/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r>
                            <a:rPr lang="en-US" alt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3</a:t>
                          </a:r>
                          <a:endParaRPr lang="zh-CN" alt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cPr/>
                    </a:tc>
                    <a:tc>
                      <a:txBody>
                        <a:bodyPr/>
                        <a:p>
                          <a:pPr algn="ctr"/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实验设计与操作、实验装置搭建、编程（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zh-CN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MATLAB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）、数据分析（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Origin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）、实验报告制作、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zh-CN" sz="1600" i="0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PPT</m:t>
                              </m:r>
                            </m:oMath>
                          </a14:m>
                          <a:r>
                            <a:rPr 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制作、视频制作</a:t>
                          </a:r>
                          <a:endParaRPr lang="en-US" altLang="zh-CN" sz="1600" kern="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宋体" panose="02010600030101010101" pitchFamily="2" charset="-122"/>
                          </a:endParaRPr>
                        </a:p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贡献百分比：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33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.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3</m:t>
                              </m:r>
                              <m:r>
                                <a:rPr lang="en-US" altLang="zh-CN" sz="1600" i="1" kern="0" dirty="0" smtClean="0">
                                  <a:effectLst/>
                                  <a:latin typeface="Cambria Math" panose="02040503050406030204" charset="0"/>
                                  <a:ea typeface="楷体" panose="02010609060101010101" charset="-122"/>
                                  <a:cs typeface="宋体" panose="02010600030101010101" pitchFamily="2" charset="-122"/>
                                </a:rPr>
                                <m:t>%</m:t>
                              </m:r>
                            </m:oMath>
                          </a14:m>
                          <a:endParaRPr 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/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1719580" y="1471295"/>
              <a:ext cx="8361680" cy="429196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152525"/>
                    <a:gridCol w="1830070"/>
                    <a:gridCol w="5379085"/>
                  </a:tblGrid>
                  <a:tr h="508000">
                    <a:tc>
                      <a:txBody>
                        <a:bodyPr/>
                        <a:p>
                          <a:pPr algn="ctr"/>
                          <a:r>
                            <a:rPr lang="zh-CN" sz="1600" b="1" kern="0" dirty="0">
                              <a:solidFill>
                                <a:schemeClr val="tx1"/>
                              </a:solidFill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endParaRPr lang="zh-CN" sz="1600" kern="100" dirty="0">
                            <a:solidFill>
                              <a:schemeClr val="tx1"/>
                            </a:solidFill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p>
                          <a:pPr algn="ctr"/>
                          <a:r>
                            <a:rPr lang="zh-CN" sz="1600" b="1" kern="0" dirty="0">
                              <a:solidFill>
                                <a:schemeClr val="tx1"/>
                              </a:solidFill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题目</a:t>
                          </a:r>
                          <a:endParaRPr lang="zh-CN" sz="1600" kern="100" dirty="0">
                            <a:solidFill>
                              <a:schemeClr val="tx1"/>
                            </a:solidFill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p>
                          <a:pPr algn="ctr"/>
                          <a:r>
                            <a:rPr lang="zh-CN" sz="1600" b="1" kern="0" dirty="0">
                              <a:solidFill>
                                <a:schemeClr val="tx1"/>
                              </a:solidFill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分工</a:t>
                          </a:r>
                          <a:endParaRPr lang="zh-CN" sz="1600" kern="100" dirty="0">
                            <a:solidFill>
                              <a:schemeClr val="tx1"/>
                            </a:solidFill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73785">
                    <a:tc>
                      <a:txBody>
                        <a:bodyPr/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r>
                            <a:rPr lang="en-US" alt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1</a:t>
                          </a:r>
                          <a:endParaRPr 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3">
                      <a:txBody>
                        <a:bodyPr/>
                        <a:p>
                          <a:pPr algn="ctr"/>
                          <a:r>
                            <a:rPr lang="zh-CN" altLang="en-US" sz="1400">
                              <a:latin typeface="楷体" panose="02010609060101010101" charset="-122"/>
                              <a:ea typeface="楷体" panose="02010609060101010101" charset="-122"/>
                              <a:cs typeface="楷体" panose="02010609060101010101" charset="-122"/>
                              <a:sym typeface="+mn-ea"/>
                            </a:rPr>
                            <a:t>基于斯特藩</a:t>
                          </a:r>
                          <a:r>
                            <a:rPr lang="en-US" altLang="zh-CN" sz="1400">
                              <a:latin typeface="楷体" panose="02010609060101010101" charset="-122"/>
                              <a:ea typeface="楷体" panose="02010609060101010101" charset="-122"/>
                              <a:cs typeface="楷体" panose="02010609060101010101" charset="-122"/>
                              <a:sym typeface="+mn-ea"/>
                            </a:rPr>
                            <a:t>-</a:t>
                          </a:r>
                          <a:r>
                            <a:rPr lang="zh-CN" altLang="en-US" sz="1400">
                              <a:latin typeface="楷体" panose="02010609060101010101" charset="-122"/>
                              <a:ea typeface="楷体" panose="02010609060101010101" charset="-122"/>
                              <a:cs typeface="楷体" panose="02010609060101010101" charset="-122"/>
                              <a:sym typeface="+mn-ea"/>
                            </a:rPr>
                            <a:t>玻尔兹曼定律的热辐射实验仪的设计与探究</a:t>
                          </a:r>
                          <a:endParaRPr lang="zh-CN" sz="14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楷体" panose="02010609060101010101" charset="-122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</a:blipFill>
                      </a:tcPr>
                    </a:tc>
                  </a:tr>
                  <a:tr h="1354455">
                    <a:tc>
                      <a:txBody>
                        <a:bodyPr/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r>
                            <a:rPr lang="en-US" alt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2</a:t>
                          </a:r>
                          <a:endParaRPr lang="zh-CN" alt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</a:blipFill>
                      </a:tcPr>
                    </a:tc>
                  </a:tr>
                  <a:tr h="1355725">
                    <a:tc>
                      <a:txBody>
                        <a:bodyPr/>
                        <a:p>
                          <a:pPr algn="ctr"/>
                          <a:r>
                            <a:rPr lang="zh-CN" altLang="en-US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队员</a:t>
                          </a:r>
                          <a:r>
                            <a:rPr lang="en-US" altLang="zh-CN" sz="1600" kern="0" dirty="0">
                              <a:effectLst/>
                              <a:latin typeface="楷体" panose="02010609060101010101" charset="-122"/>
                              <a:ea typeface="楷体" panose="02010609060101010101" charset="-122"/>
                              <a:cs typeface="宋体" panose="02010600030101010101" pitchFamily="2" charset="-122"/>
                            </a:rPr>
                            <a:t>3</a:t>
                          </a:r>
                          <a:endParaRPr lang="zh-CN" altLang="zh-CN" sz="1600" kern="100" dirty="0">
                            <a:effectLst/>
                            <a:latin typeface="楷体" panose="02010609060101010101" charset="-122"/>
                            <a:ea typeface="楷体" panose="02010609060101010101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custDataLst>
      <p:tags r:id="rId4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3"/>
          </p:nvPr>
        </p:nvSpPr>
        <p:spPr>
          <a:xfrm>
            <a:off x="3051810" y="4095750"/>
            <a:ext cx="1799590" cy="1071880"/>
          </a:xfrm>
        </p:spPr>
        <p:txBody>
          <a:bodyPr/>
          <a:p>
            <a:r>
              <a:rPr lang="zh-CN" altLang="en-US"/>
              <a:t>附录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4"/>
          </p:nvPr>
        </p:nvSpPr>
        <p:spPr/>
        <p:txBody>
          <a:bodyPr>
            <a:normAutofit lnSpcReduction="10000"/>
          </a:bodyPr>
          <a:p>
            <a:r>
              <a:t>06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924675" y="2845435"/>
            <a:ext cx="24485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1C4372"/>
                </a:solidFill>
                <a:uFillTx/>
                <a:latin typeface="楷体" panose="02010609060101010101" charset="-122"/>
                <a:ea typeface="楷体" panose="02010609060101010101" charset="-122"/>
                <a:cs typeface="Arial" panose="020B0604020202020204" pitchFamily="34" charset="0"/>
              </a:rPr>
              <a:t>参考文献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7"/>
          <p:cNvSpPr>
            <a:spLocks noGrp="1"/>
          </p:cNvSpPr>
          <p:nvPr>
            <p:ph idx="13"/>
          </p:nvPr>
        </p:nvSpPr>
        <p:spPr/>
        <p:txBody>
          <a:bodyPr/>
          <a:p>
            <a:r>
              <a:rPr lang="en-US" altLang="zh-CN"/>
              <a:t>6 </a:t>
            </a:r>
            <a:r>
              <a:t>参考文献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42035" y="1521460"/>
            <a:ext cx="10108565" cy="3985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20000"/>
              </a:lnSpc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[1]王魁汉.温度测量技术[M].东北工学院出版社，1992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[2]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牛雅迪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刘清惓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曹鸿霞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等.热电堆型总辐射传感器设计与温漂误差修正[J].电子技术应用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2017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( 9)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: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90-92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97 .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[3]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李伟斌，熊 永 红．热辐射基础实验［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J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］．物理实验，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2003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23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9-12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17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[4]马洪良，王春涛，张义邴，等．热辐射实验演示仪及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热辐射规律探究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[J]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，物理实验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2014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34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43-44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[5] FODOR Nándor，MIKA János. Using analogies from soilscience for estimating solar radiation [J]. Agricultural and forestmeteorology，2010（1）：78⁃86.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[6]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路峻岭，汪荣宝．热辐射演示实验的再改进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[J]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．物理实验，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2005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25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40-41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44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365375" y="2643505"/>
            <a:ext cx="7322185" cy="785495"/>
          </a:xfrm>
        </p:spPr>
        <p:txBody>
          <a:bodyPr/>
          <a:p>
            <a:r>
              <a:rPr lang="zh-CN" altLang="en-US"/>
              <a:t>感谢观看</a:t>
            </a:r>
            <a:br>
              <a:rPr lang="zh-CN" altLang="en-US"/>
            </a:br>
            <a:r>
              <a:rPr lang="zh-CN" altLang="en-US"/>
              <a:t>敬请批评指正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TEMPLATE_CATEGORY" val="diagram"/>
  <p:tag name="KSO_WM_TEMPLATE_INDEX" val="824"/>
  <p:tag name="KSO_WM_UNIT_TYPE" val="p_h_h_f"/>
  <p:tag name="KSO_WM_UNIT_INDEX" val="1_1_2_1"/>
  <p:tag name="KSO_WM_UNIT_ID" val="diagram824_1*p_h_h_f*1_1_2_1"/>
  <p:tag name="KSO_WM_UNIT_LAYERLEVEL" val="1_1_1_1"/>
  <p:tag name="KSO_WM_UNIT_VALUE" val="21"/>
  <p:tag name="KSO_WM_UNIT_HIGHLIGHT" val="0"/>
  <p:tag name="KSO_WM_UNIT_COMPATIBLE" val="0"/>
  <p:tag name="KSO_WM_UNIT_CLEAR" val="0"/>
  <p:tag name="KSO_WM_BEAUTIFY_FLAG" val=""/>
  <p:tag name="KSO_WM_TAG_VERSION" val="1.0"/>
  <p:tag name="KSO_WM_DIAGRAM_GROUP_CODE" val="p1-1"/>
  <p:tag name="KSO_WM_UNIT_PRESET_TEXT" val="LOREM IPSUM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89.xml><?xml version="1.0" encoding="utf-8"?>
<p:tagLst xmlns:p="http://schemas.openxmlformats.org/presentationml/2006/main">
  <p:tag name="KSO_WM_TEMPLATE_CATEGORY" val="diagram"/>
  <p:tag name="KSO_WM_TEMPLATE_INDEX" val="824"/>
  <p:tag name="KSO_WM_UNIT_TYPE" val="p_h_h_f"/>
  <p:tag name="KSO_WM_UNIT_INDEX" val="1_1_1_1"/>
  <p:tag name="KSO_WM_UNIT_ID" val="diagram824_1*p_h_h_f*1_1_1_1"/>
  <p:tag name="KSO_WM_UNIT_LAYERLEVEL" val="1_1_1_1"/>
  <p:tag name="KSO_WM_UNIT_VALUE" val="21"/>
  <p:tag name="KSO_WM_UNIT_HIGHLIGHT" val="0"/>
  <p:tag name="KSO_WM_UNIT_COMPATIBLE" val="0"/>
  <p:tag name="KSO_WM_UNIT_CLEAR" val="0"/>
  <p:tag name="KSO_WM_BEAUTIFY_FLAG" val=""/>
  <p:tag name="KSO_WM_TAG_VERSION" val="1.0"/>
  <p:tag name="KSO_WM_DIAGRAM_GROUP_CODE" val="p1-1"/>
  <p:tag name="KSO_WM_UNIT_PRESET_TEXT" val="LOREM IPSUM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TEMPLATE_CATEGORY" val="diagram"/>
  <p:tag name="KSO_WM_TEMPLATE_INDEX" val="824"/>
  <p:tag name="KSO_WM_UNIT_TYPE" val="p_h_h_f"/>
  <p:tag name="KSO_WM_UNIT_INDEX" val="1_1_2_1"/>
  <p:tag name="KSO_WM_UNIT_ID" val="diagram824_1*p_h_h_f*1_1_2_1"/>
  <p:tag name="KSO_WM_UNIT_LAYERLEVEL" val="1_1_1_1"/>
  <p:tag name="KSO_WM_UNIT_VALUE" val="21"/>
  <p:tag name="KSO_WM_UNIT_HIGHLIGHT" val="0"/>
  <p:tag name="KSO_WM_UNIT_COMPATIBLE" val="0"/>
  <p:tag name="KSO_WM_UNIT_CLEAR" val="0"/>
  <p:tag name="KSO_WM_BEAUTIFY_FLAG" val=""/>
  <p:tag name="KSO_WM_TAG_VERSION" val="1.0"/>
  <p:tag name="KSO_WM_DIAGRAM_GROUP_CODE" val="p1-1"/>
  <p:tag name="KSO_WM_UNIT_PRESET_TEXT" val="LOREM IPSUM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TEMPLATE_CATEGORY" val="diagram"/>
  <p:tag name="KSO_WM_TEMPLATE_INDEX" val="824"/>
  <p:tag name="KSO_WM_UNIT_TYPE" val="p_h_h_f"/>
  <p:tag name="KSO_WM_UNIT_INDEX" val="1_1_2_1"/>
  <p:tag name="KSO_WM_UNIT_ID" val="diagram824_1*p_h_h_f*1_1_2_1"/>
  <p:tag name="KSO_WM_UNIT_LAYERLEVEL" val="1_1_1_1"/>
  <p:tag name="KSO_WM_UNIT_VALUE" val="21"/>
  <p:tag name="KSO_WM_UNIT_HIGHLIGHT" val="0"/>
  <p:tag name="KSO_WM_UNIT_COMPATIBLE" val="0"/>
  <p:tag name="KSO_WM_UNIT_CLEAR" val="0"/>
  <p:tag name="KSO_WM_BEAUTIFY_FLAG" val=""/>
  <p:tag name="KSO_WM_TAG_VERSION" val="1.0"/>
  <p:tag name="KSO_WM_DIAGRAM_GROUP_CODE" val="p1-1"/>
  <p:tag name="KSO_WM_UNIT_PRESET_TEXT" val="LOREM IPSUM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3.xml><?xml version="1.0" encoding="utf-8"?>
<p:tagLst xmlns:p="http://schemas.openxmlformats.org/presentationml/2006/main">
  <p:tag name="TABLE_ENDDRAG_ORIGIN_RECT" val="658*337"/>
  <p:tag name="TABLE_ENDDRAG_RECT" val="135*115*658*337"/>
</p:tagLst>
</file>

<file path=ppt/tags/tag364.xml><?xml version="1.0" encoding="utf-8"?>
<p:tagLst xmlns:p="http://schemas.openxmlformats.org/presentationml/2006/main">
  <p:tag name="TABLE_ENDDRAG_ORIGIN_RECT" val="658*337"/>
  <p:tag name="TABLE_ENDDRAG_RECT" val="135*115*658*337"/>
</p:tagLst>
</file>

<file path=ppt/tags/tag3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9.xml><?xml version="1.0" encoding="utf-8"?>
<p:tagLst xmlns:p="http://schemas.openxmlformats.org/presentationml/2006/main">
  <p:tag name="commondata" val="eyJoZGlkIjoiMjViN2U3M2Q2NzQ4NzhiYzEwODJlYmFmZWEzZWNhNG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3706</Words>
  <Application>WPS 演示</Application>
  <PresentationFormat>宽屏</PresentationFormat>
  <Paragraphs>461</Paragraphs>
  <Slides>39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20</vt:i4>
      </vt:variant>
      <vt:variant>
        <vt:lpstr>幻灯片标题</vt:lpstr>
      </vt:variant>
      <vt:variant>
        <vt:i4>39</vt:i4>
      </vt:variant>
    </vt:vector>
  </HeadingPairs>
  <TitlesOfParts>
    <vt:vector size="77" baseType="lpstr">
      <vt:lpstr>Arial</vt:lpstr>
      <vt:lpstr>宋体</vt:lpstr>
      <vt:lpstr>Wingdings</vt:lpstr>
      <vt:lpstr>Wingdings</vt:lpstr>
      <vt:lpstr>楷体</vt:lpstr>
      <vt:lpstr>微软雅黑</vt:lpstr>
      <vt:lpstr>方正清刻本悦宋简体</vt:lpstr>
      <vt:lpstr>等线</vt:lpstr>
      <vt:lpstr>黑体</vt:lpstr>
      <vt:lpstr>Cambria Math</vt:lpstr>
      <vt:lpstr>Arial Unicode MS</vt:lpstr>
      <vt:lpstr>Calibri</vt:lpstr>
      <vt:lpstr>MS Mincho</vt:lpstr>
      <vt:lpstr>Segoe Print</vt:lpstr>
      <vt:lpstr>Calibri</vt:lpstr>
      <vt:lpstr>Times New Roman</vt:lpstr>
      <vt:lpstr>WPS</vt:lpstr>
      <vt:lpstr>1_WPS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基于斯特藩-玻尔兹曼定律的热辐射实验仪的设计与探究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WPS_1621790728</cp:lastModifiedBy>
  <cp:revision>200</cp:revision>
  <dcterms:created xsi:type="dcterms:W3CDTF">2019-06-19T02:08:00Z</dcterms:created>
  <dcterms:modified xsi:type="dcterms:W3CDTF">2023-11-19T00:47:20Z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C8390D00ECF74B4B9AA124D69207BC7C_13</vt:lpwstr>
  </property>
</Properties>
</file>